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tif" ContentType="image/t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7" r:id="rId3"/>
    <p:sldId id="258" r:id="rId4"/>
    <p:sldId id="297"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92" r:id="rId19"/>
    <p:sldId id="293" r:id="rId20"/>
    <p:sldId id="290" r:id="rId21"/>
    <p:sldId id="291" r:id="rId22"/>
    <p:sldId id="272" r:id="rId23"/>
    <p:sldId id="273" r:id="rId24"/>
    <p:sldId id="274" r:id="rId25"/>
    <p:sldId id="275" r:id="rId26"/>
    <p:sldId id="276" r:id="rId27"/>
    <p:sldId id="277" r:id="rId28"/>
    <p:sldId id="294" r:id="rId29"/>
    <p:sldId id="295" r:id="rId30"/>
    <p:sldId id="296" r:id="rId31"/>
    <p:sldId id="301" r:id="rId32"/>
    <p:sldId id="302" r:id="rId33"/>
    <p:sldId id="298" r:id="rId34"/>
    <p:sldId id="299" r:id="rId35"/>
    <p:sldId id="300" r:id="rId36"/>
    <p:sldId id="303" r:id="rId37"/>
    <p:sldId id="304" r:id="rId38"/>
  </p:sldIdLst>
  <p:sldSz cx="9363075" cy="52578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1pPr>
    <a:lvl2pPr marL="0" marR="0" indent="2286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2pPr>
    <a:lvl3pPr marL="0" marR="0" indent="4572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3pPr>
    <a:lvl4pPr marL="0" marR="0" indent="6858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4pPr>
    <a:lvl5pPr marL="0" marR="0" indent="9144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5pPr>
    <a:lvl6pPr marL="0" marR="0" indent="11430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6pPr>
    <a:lvl7pPr marL="0" marR="0" indent="13716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7pPr>
    <a:lvl8pPr marL="0" marR="0" indent="16002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8pPr>
    <a:lvl9pPr marL="0" marR="0" indent="18288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ajor">
          <a:srgbClr val="FFFFFF"/>
        </a:fontRef>
        <a:srgbClr val="FFFFFF"/>
      </a:tcTxStyle>
      <a:tcStyle>
        <a:tcBdr>
          <a:left>
            <a:ln w="28575"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Col>
    <a:lastRow>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28575"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lastRow>
    <a:firstRow>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28575"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Row>
  </a:tblStyle>
  <a:tblStyle styleId="{D51ADE6A-740E-44AE-83CC-AE7238B6C88D}"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ajor">
          <a:srgbClr val="000000"/>
        </a:fontRef>
        <a:srgbClr val="000000"/>
      </a:tcTxStyle>
      <a:tcStyle>
        <a:tcBdr>
          <a:left>
            <a:ln w="28575"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Col>
    <a:lastRow>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8575"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lastRow>
    <a:firstRow>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8575"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00" d="100"/>
          <a:sy n="100" d="100"/>
        </p:scale>
        <p:origin x="-880" y="-408"/>
      </p:cViewPr>
      <p:guideLst>
        <p:guide orient="horz" pos="1656"/>
        <p:guide pos="2949"/>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interSettings" Target="printerSettings/printerSettings1.bin"/><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xfrm>
            <a:off x="1143000" y="685800"/>
            <a:ext cx="4572000" cy="3429000"/>
          </a:xfrm>
          <a:prstGeom prst="rect">
            <a:avLst/>
          </a:prstGeom>
        </p:spPr>
        <p:txBody>
          <a:bodyPr/>
          <a:lstStyle/>
          <a:p>
            <a:endParaRPr/>
          </a:p>
        </p:txBody>
      </p:sp>
      <p:sp>
        <p:nvSpPr>
          <p:cNvPr id="147" name="Shape 14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707856426"/>
      </p:ext>
    </p:extLst>
  </p:cSld>
  <p:clrMap bg1="lt1" tx1="dk1" bg2="lt2" tx2="dk2" accent1="accent1" accent2="accent2" accent3="accent3" accent4="accent4" accent5="accent5" accent6="accent6" hlink="hlink" folHlink="folHlink"/>
  <p:notesStyle>
    <a:lvl1pPr defTabSz="584200" latinLnBrk="0">
      <a:defRPr sz="2200">
        <a:latin typeface="Lucida Grande"/>
        <a:ea typeface="Lucida Grande"/>
        <a:cs typeface="Lucida Grande"/>
        <a:sym typeface="Lucida Grande"/>
      </a:defRPr>
    </a:lvl1pPr>
    <a:lvl2pPr indent="228600" defTabSz="584200" latinLnBrk="0">
      <a:defRPr sz="2200">
        <a:latin typeface="Lucida Grande"/>
        <a:ea typeface="Lucida Grande"/>
        <a:cs typeface="Lucida Grande"/>
        <a:sym typeface="Lucida Grande"/>
      </a:defRPr>
    </a:lvl2pPr>
    <a:lvl3pPr indent="457200" defTabSz="584200" latinLnBrk="0">
      <a:defRPr sz="2200">
        <a:latin typeface="Lucida Grande"/>
        <a:ea typeface="Lucida Grande"/>
        <a:cs typeface="Lucida Grande"/>
        <a:sym typeface="Lucida Grande"/>
      </a:defRPr>
    </a:lvl3pPr>
    <a:lvl4pPr indent="685800" defTabSz="584200" latinLnBrk="0">
      <a:defRPr sz="2200">
        <a:latin typeface="Lucida Grande"/>
        <a:ea typeface="Lucida Grande"/>
        <a:cs typeface="Lucida Grande"/>
        <a:sym typeface="Lucida Grande"/>
      </a:defRPr>
    </a:lvl4pPr>
    <a:lvl5pPr indent="914400" defTabSz="584200" latinLnBrk="0">
      <a:defRPr sz="2200">
        <a:latin typeface="Lucida Grande"/>
        <a:ea typeface="Lucida Grande"/>
        <a:cs typeface="Lucida Grande"/>
        <a:sym typeface="Lucida Grande"/>
      </a:defRPr>
    </a:lvl5pPr>
    <a:lvl6pPr indent="1143000" defTabSz="584200" latinLnBrk="0">
      <a:defRPr sz="2200">
        <a:latin typeface="Lucida Grande"/>
        <a:ea typeface="Lucida Grande"/>
        <a:cs typeface="Lucida Grande"/>
        <a:sym typeface="Lucida Grande"/>
      </a:defRPr>
    </a:lvl6pPr>
    <a:lvl7pPr indent="1371600" defTabSz="584200" latinLnBrk="0">
      <a:defRPr sz="2200">
        <a:latin typeface="Lucida Grande"/>
        <a:ea typeface="Lucida Grande"/>
        <a:cs typeface="Lucida Grande"/>
        <a:sym typeface="Lucida Grande"/>
      </a:defRPr>
    </a:lvl7pPr>
    <a:lvl8pPr indent="1600200" defTabSz="584200" latinLnBrk="0">
      <a:defRPr sz="2200">
        <a:latin typeface="Lucida Grande"/>
        <a:ea typeface="Lucida Grande"/>
        <a:cs typeface="Lucida Grande"/>
        <a:sym typeface="Lucida Grande"/>
      </a:defRPr>
    </a:lvl8pPr>
    <a:lvl9pPr indent="1828800" defTabSz="584200" latinLnBrk="0">
      <a:defRPr sz="2200">
        <a:latin typeface="Lucida Grande"/>
        <a:ea typeface="Lucida Grande"/>
        <a:cs typeface="Lucida Grande"/>
        <a:sym typeface="Lucida Grand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ti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ti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tif"/></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6_Agenda">
    <p:bg>
      <p:bgPr>
        <a:solidFill>
          <a:srgbClr val="FFFFFF"/>
        </a:solidFill>
        <a:effectLst/>
      </p:bgPr>
    </p:bg>
    <p:spTree>
      <p:nvGrpSpPr>
        <p:cNvPr id="1" name=""/>
        <p:cNvGrpSpPr/>
        <p:nvPr/>
      </p:nvGrpSpPr>
      <p:grpSpPr>
        <a:xfrm>
          <a:off x="0" y="0"/>
          <a:ext cx="0" cy="0"/>
          <a:chOff x="0" y="0"/>
          <a:chExt cx="0" cy="0"/>
        </a:xfrm>
      </p:grpSpPr>
      <p:sp>
        <p:nvSpPr>
          <p:cNvPr id="103" name="Shape 10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04" name="Shape 10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05" name="Shape 105"/>
          <p:cNvSpPr/>
          <p:nvPr/>
        </p:nvSpPr>
        <p:spPr>
          <a:xfrm flipH="1">
            <a:off x="454025" y="20828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6" name="Shape 106"/>
          <p:cNvSpPr/>
          <p:nvPr/>
        </p:nvSpPr>
        <p:spPr>
          <a:xfrm>
            <a:off x="3386137" y="2085975"/>
            <a:ext cx="52720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7" name="Shape 107"/>
          <p:cNvSpPr/>
          <p:nvPr/>
        </p:nvSpPr>
        <p:spPr>
          <a:xfrm flipH="1">
            <a:off x="454025" y="36576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8" name="Shape 108"/>
          <p:cNvSpPr/>
          <p:nvPr/>
        </p:nvSpPr>
        <p:spPr>
          <a:xfrm flipH="1">
            <a:off x="3371850" y="3651250"/>
            <a:ext cx="52720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9" name="Shape 109"/>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7_Agenda">
    <p:bg>
      <p:bgPr>
        <a:solidFill>
          <a:srgbClr val="FFFFFF"/>
        </a:solidFill>
        <a:effectLst/>
      </p:bgPr>
    </p:bg>
    <p:spTree>
      <p:nvGrpSpPr>
        <p:cNvPr id="1" name=""/>
        <p:cNvGrpSpPr/>
        <p:nvPr/>
      </p:nvGrpSpPr>
      <p:grpSpPr>
        <a:xfrm>
          <a:off x="0" y="0"/>
          <a:ext cx="0" cy="0"/>
          <a:chOff x="0" y="0"/>
          <a:chExt cx="0" cy="0"/>
        </a:xfrm>
      </p:grpSpPr>
      <p:sp>
        <p:nvSpPr>
          <p:cNvPr id="116" name="Shape 11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17" name="Shape 11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18" name="Shape 118"/>
          <p:cNvSpPr/>
          <p:nvPr/>
        </p:nvSpPr>
        <p:spPr>
          <a:xfrm flipH="1">
            <a:off x="6169025" y="20828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19" name="Shape 119"/>
          <p:cNvSpPr/>
          <p:nvPr/>
        </p:nvSpPr>
        <p:spPr>
          <a:xfrm>
            <a:off x="476250" y="2082800"/>
            <a:ext cx="55006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20" name="Shape 120"/>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Subtitle">
    <p:bg>
      <p:bgPr>
        <a:solidFill>
          <a:srgbClr val="FFFFFF"/>
        </a:solidFill>
        <a:effectLst/>
      </p:bgPr>
    </p:bg>
    <p:spTree>
      <p:nvGrpSpPr>
        <p:cNvPr id="1" name=""/>
        <p:cNvGrpSpPr/>
        <p:nvPr/>
      </p:nvGrpSpPr>
      <p:grpSpPr>
        <a:xfrm>
          <a:off x="0" y="0"/>
          <a:ext cx="0" cy="0"/>
          <a:chOff x="0" y="0"/>
          <a:chExt cx="0" cy="0"/>
        </a:xfrm>
      </p:grpSpPr>
      <p:sp>
        <p:nvSpPr>
          <p:cNvPr id="127" name="Shape 127"/>
          <p:cNvSpPr>
            <a:spLocks noGrp="1"/>
          </p:cNvSpPr>
          <p:nvPr>
            <p:ph type="title"/>
          </p:nvPr>
        </p:nvSpPr>
        <p:spPr>
          <a:xfrm>
            <a:off x="1860946" y="883146"/>
            <a:ext cx="5641183" cy="1779985"/>
          </a:xfrm>
          <a:prstGeom prst="rect">
            <a:avLst/>
          </a:prstGeom>
        </p:spPr>
        <p:txBody>
          <a:bodyPr lIns="27384" tIns="27384" rIns="27384" bIns="27384" anchor="b"/>
          <a:lstStyle>
            <a:lvl1pPr algn="ctr">
              <a:lnSpc>
                <a:spcPct val="100000"/>
              </a:lnSpc>
              <a:defRPr sz="4400" b="0">
                <a:solidFill>
                  <a:srgbClr val="000000"/>
                </a:solidFill>
                <a:uFillTx/>
                <a:latin typeface="+mn-lt"/>
                <a:ea typeface="+mn-ea"/>
                <a:cs typeface="+mn-cs"/>
                <a:sym typeface="Gill Sans"/>
              </a:defRPr>
            </a:lvl1pPr>
          </a:lstStyle>
          <a:p>
            <a:r>
              <a:t>Title Text</a:t>
            </a:r>
          </a:p>
        </p:txBody>
      </p:sp>
      <p:sp>
        <p:nvSpPr>
          <p:cNvPr id="128" name="Shape 128"/>
          <p:cNvSpPr>
            <a:spLocks noGrp="1"/>
          </p:cNvSpPr>
          <p:nvPr>
            <p:ph type="body" sz="quarter" idx="1"/>
          </p:nvPr>
        </p:nvSpPr>
        <p:spPr>
          <a:xfrm>
            <a:off x="1860946" y="2711053"/>
            <a:ext cx="5641183" cy="609303"/>
          </a:xfrm>
          <a:prstGeom prst="rect">
            <a:avLst/>
          </a:prstGeom>
        </p:spPr>
        <p:txBody>
          <a:bodyPr lIns="27384" tIns="27384" rIns="27384" bIns="27384"/>
          <a:lstStyle>
            <a:lvl1pPr marL="0" indent="0" algn="ctr">
              <a:lnSpc>
                <a:spcPct val="100000"/>
              </a:lnSpc>
              <a:defRPr sz="1800" b="0">
                <a:solidFill>
                  <a:srgbClr val="000000"/>
                </a:solidFill>
                <a:uFillTx/>
                <a:latin typeface="+mn-lt"/>
                <a:ea typeface="+mn-ea"/>
                <a:cs typeface="+mn-cs"/>
                <a:sym typeface="Gill Sans"/>
              </a:defRPr>
            </a:lvl1pPr>
            <a:lvl2pPr marL="0" indent="0" algn="ctr">
              <a:lnSpc>
                <a:spcPct val="100000"/>
              </a:lnSpc>
              <a:buClrTx/>
              <a:buSzTx/>
              <a:buFontTx/>
              <a:buNone/>
              <a:defRPr sz="1800" b="0">
                <a:solidFill>
                  <a:srgbClr val="000000"/>
                </a:solidFill>
                <a:uFillTx/>
                <a:latin typeface="+mn-lt"/>
                <a:ea typeface="+mn-ea"/>
                <a:cs typeface="+mn-cs"/>
                <a:sym typeface="Gill Sans"/>
              </a:defRPr>
            </a:lvl2pPr>
            <a:lvl3pPr marL="0" indent="0" algn="ctr">
              <a:lnSpc>
                <a:spcPct val="100000"/>
              </a:lnSpc>
              <a:buClrTx/>
              <a:buSzTx/>
              <a:buFontTx/>
              <a:buNone/>
              <a:defRPr sz="1800" b="0">
                <a:solidFill>
                  <a:srgbClr val="000000"/>
                </a:solidFill>
                <a:uFillTx/>
                <a:latin typeface="+mn-lt"/>
                <a:ea typeface="+mn-ea"/>
                <a:cs typeface="+mn-cs"/>
                <a:sym typeface="Gill Sans"/>
              </a:defRPr>
            </a:lvl3pPr>
            <a:lvl4pPr marL="0" indent="0" algn="ctr">
              <a:lnSpc>
                <a:spcPct val="100000"/>
              </a:lnSpc>
              <a:buClrTx/>
              <a:buSzTx/>
              <a:buFontTx/>
              <a:buNone/>
              <a:defRPr sz="1800" b="0">
                <a:solidFill>
                  <a:srgbClr val="000000"/>
                </a:solidFill>
                <a:uFillTx/>
                <a:latin typeface="+mn-lt"/>
                <a:ea typeface="+mn-ea"/>
                <a:cs typeface="+mn-cs"/>
                <a:sym typeface="Gill Sans"/>
              </a:defRPr>
            </a:lvl4pPr>
            <a:lvl5pPr marL="0" indent="0" algn="ctr">
              <a:lnSpc>
                <a:spcPct val="100000"/>
              </a:lnSpc>
              <a:buClrTx/>
              <a:buSzTx/>
              <a:buFontTx/>
              <a:buNone/>
              <a:defRPr sz="1800" b="0">
                <a:solidFill>
                  <a:srgbClr val="000000"/>
                </a:solidFill>
                <a:uFillTx/>
                <a:latin typeface="+mn-lt"/>
                <a:ea typeface="+mn-ea"/>
                <a:cs typeface="+mn-c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29" name="Shape 129"/>
          <p:cNvSpPr>
            <a:spLocks noGrp="1"/>
          </p:cNvSpPr>
          <p:nvPr>
            <p:ph type="sldNum" sz="quarter" idx="2"/>
          </p:nvPr>
        </p:nvSpPr>
        <p:spPr>
          <a:xfrm>
            <a:off x="4580811" y="4990802"/>
            <a:ext cx="194607" cy="194470"/>
          </a:xfrm>
          <a:prstGeom prst="rect">
            <a:avLst/>
          </a:prstGeom>
        </p:spPr>
        <p:txBody>
          <a:bodyPr lIns="27384" tIns="27384" rIns="27384" bIns="27384"/>
          <a:lstStyle>
            <a:lvl1pPr>
              <a:defRPr sz="900">
                <a:uFillTx/>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Bio Slide">
    <p:bg>
      <p:bgPr>
        <a:solidFill>
          <a:srgbClr val="FFFFFF"/>
        </a:solidFill>
        <a:effectLst/>
      </p:bgPr>
    </p:bg>
    <p:spTree>
      <p:nvGrpSpPr>
        <p:cNvPr id="1" name=""/>
        <p:cNvGrpSpPr/>
        <p:nvPr/>
      </p:nvGrpSpPr>
      <p:grpSpPr>
        <a:xfrm>
          <a:off x="0" y="0"/>
          <a:ext cx="0" cy="0"/>
          <a:chOff x="0" y="0"/>
          <a:chExt cx="0" cy="0"/>
        </a:xfrm>
      </p:grpSpPr>
      <p:sp>
        <p:nvSpPr>
          <p:cNvPr id="136" name="Shape 136"/>
          <p:cNvSpPr/>
          <p:nvPr/>
        </p:nvSpPr>
        <p:spPr>
          <a:xfrm>
            <a:off x="458787" y="487362"/>
            <a:ext cx="8448676" cy="1"/>
          </a:xfrm>
          <a:prstGeom prst="line">
            <a:avLst/>
          </a:prstGeom>
          <a:ln w="3175">
            <a:solidFill>
              <a:srgbClr val="000000"/>
            </a:solidFill>
            <a:miter/>
          </a:ln>
        </p:spPr>
        <p:txBody>
          <a:bodyPr lIns="45719" rIns="45719"/>
          <a:lstStyle/>
          <a:p>
            <a:pPr algn="l" defTabSz="457200">
              <a:defRPr sz="1200" b="0">
                <a:uFillTx/>
              </a:defRPr>
            </a:pPr>
            <a:endParaRPr/>
          </a:p>
        </p:txBody>
      </p:sp>
      <p:sp>
        <p:nvSpPr>
          <p:cNvPr id="137" name="Shape 137"/>
          <p:cNvSpPr/>
          <p:nvPr/>
        </p:nvSpPr>
        <p:spPr>
          <a:xfrm>
            <a:off x="458787" y="908050"/>
            <a:ext cx="8448676" cy="0"/>
          </a:xfrm>
          <a:prstGeom prst="line">
            <a:avLst/>
          </a:prstGeom>
          <a:ln w="3175">
            <a:solidFill>
              <a:srgbClr val="000000"/>
            </a:solidFill>
            <a:miter/>
          </a:ln>
        </p:spPr>
        <p:txBody>
          <a:bodyPr lIns="45719" rIns="45719"/>
          <a:lstStyle/>
          <a:p>
            <a:pPr algn="l" defTabSz="457200">
              <a:defRPr sz="1200" b="0">
                <a:uFillTx/>
              </a:defRPr>
            </a:pPr>
            <a:endParaRPr/>
          </a:p>
        </p:txBody>
      </p:sp>
      <p:sp>
        <p:nvSpPr>
          <p:cNvPr id="138" name="Shape 138"/>
          <p:cNvSpPr>
            <a:spLocks noGrp="1"/>
          </p:cNvSpPr>
          <p:nvPr>
            <p:ph type="title"/>
          </p:nvPr>
        </p:nvSpPr>
        <p:spPr>
          <a:xfrm>
            <a:off x="444569" y="1066787"/>
            <a:ext cx="4924356" cy="1126999"/>
          </a:xfrm>
          <a:prstGeom prst="rect">
            <a:avLst/>
          </a:prstGeom>
        </p:spPr>
        <p:txBody>
          <a:bodyPr lIns="0" tIns="0" rIns="0" bIns="0"/>
          <a:lstStyle>
            <a:lvl1pPr defTabSz="914400">
              <a:lnSpc>
                <a:spcPts val="3500"/>
              </a:lnSpc>
              <a:defRPr sz="3800" cap="all">
                <a:solidFill>
                  <a:srgbClr val="000000"/>
                </a:solidFill>
                <a:uFillTx/>
              </a:defRPr>
            </a:lvl1pPr>
          </a:lstStyle>
          <a:p>
            <a:r>
              <a:t>Title Text</a:t>
            </a:r>
          </a:p>
        </p:txBody>
      </p:sp>
      <p:sp>
        <p:nvSpPr>
          <p:cNvPr id="139" name="Shape 139"/>
          <p:cNvSpPr>
            <a:spLocks noGrp="1"/>
          </p:cNvSpPr>
          <p:nvPr>
            <p:ph type="body" sz="quarter" idx="1"/>
          </p:nvPr>
        </p:nvSpPr>
        <p:spPr>
          <a:xfrm>
            <a:off x="458769" y="2072195"/>
            <a:ext cx="5748357" cy="1343026"/>
          </a:xfrm>
          <a:prstGeom prst="rect">
            <a:avLst/>
          </a:prstGeom>
        </p:spPr>
        <p:txBody>
          <a:bodyPr lIns="0" tIns="0" rIns="0" bIns="0"/>
          <a:lstStyle>
            <a:lvl1pPr marL="174625" indent="-174625" defTabSz="914400">
              <a:lnSpc>
                <a:spcPts val="2400"/>
              </a:lnSpc>
              <a:buSzPct val="69000"/>
              <a:buFont typeface="Lucida Grande"/>
              <a:buChar char="‣"/>
              <a:defRPr sz="2000" b="0">
                <a:solidFill>
                  <a:srgbClr val="000000"/>
                </a:solidFill>
                <a:uFillTx/>
                <a:latin typeface="News706 BT"/>
                <a:ea typeface="News706 BT"/>
                <a:cs typeface="News706 BT"/>
                <a:sym typeface="News706 BT"/>
              </a:defRPr>
            </a:lvl1pPr>
            <a:lvl2pPr marL="0" indent="329138" defTabSz="914400">
              <a:lnSpc>
                <a:spcPts val="2400"/>
              </a:lnSpc>
              <a:buClrTx/>
              <a:buSzTx/>
              <a:buNone/>
              <a:defRPr sz="2000" b="0">
                <a:solidFill>
                  <a:srgbClr val="000000"/>
                </a:solidFill>
                <a:uFillTx/>
                <a:latin typeface="News706 BT"/>
                <a:ea typeface="News706 BT"/>
                <a:cs typeface="News706 BT"/>
                <a:sym typeface="News706 BT"/>
              </a:defRPr>
            </a:lvl2pPr>
            <a:lvl3pPr marL="0" indent="658277" defTabSz="914400">
              <a:lnSpc>
                <a:spcPts val="2400"/>
              </a:lnSpc>
              <a:buClrTx/>
              <a:buSzTx/>
              <a:buNone/>
              <a:defRPr sz="2000" b="0">
                <a:solidFill>
                  <a:srgbClr val="000000"/>
                </a:solidFill>
                <a:uFillTx/>
                <a:latin typeface="News706 BT"/>
                <a:ea typeface="News706 BT"/>
                <a:cs typeface="News706 BT"/>
                <a:sym typeface="News706 BT"/>
              </a:defRPr>
            </a:lvl3pPr>
            <a:lvl4pPr marL="0" indent="987415" defTabSz="914400">
              <a:lnSpc>
                <a:spcPts val="2400"/>
              </a:lnSpc>
              <a:buClrTx/>
              <a:buSzTx/>
              <a:buNone/>
              <a:defRPr sz="2000" b="0">
                <a:solidFill>
                  <a:srgbClr val="000000"/>
                </a:solidFill>
                <a:uFillTx/>
                <a:latin typeface="News706 BT"/>
                <a:ea typeface="News706 BT"/>
                <a:cs typeface="News706 BT"/>
                <a:sym typeface="News706 BT"/>
              </a:defRPr>
            </a:lvl4pPr>
            <a:lvl5pPr marL="0" indent="1316552" defTabSz="914400">
              <a:lnSpc>
                <a:spcPts val="2400"/>
              </a:lnSpc>
              <a:buClrTx/>
              <a:buSzTx/>
              <a:buNone/>
              <a:defRPr sz="2000" b="0">
                <a:solidFill>
                  <a:srgbClr val="000000"/>
                </a:solidFill>
                <a:uFillTx/>
                <a:latin typeface="News706 BT"/>
                <a:ea typeface="News706 BT"/>
                <a:cs typeface="News706 BT"/>
                <a:sym typeface="News706 BT"/>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8582397" y="536831"/>
            <a:ext cx="323479" cy="297938"/>
          </a:xfrm>
          <a:prstGeom prst="rect">
            <a:avLst/>
          </a:prstGeom>
        </p:spPr>
        <p:txBody>
          <a:bodyPr lIns="0" tIns="0" rIns="0" bIns="0" anchor="ctr"/>
          <a:lstStyle>
            <a:lvl1pPr algn="r" defTabSz="914400">
              <a:lnSpc>
                <a:spcPts val="2300"/>
              </a:lnSpc>
              <a:defRPr sz="2200">
                <a:uFillTx/>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Agenda">
    <p:bg>
      <p:bgPr>
        <a:solidFill>
          <a:srgbClr val="FFFFFF"/>
        </a:solidFill>
        <a:effectLst/>
      </p:bgPr>
    </p:bg>
    <p:spTree>
      <p:nvGrpSpPr>
        <p:cNvPr id="1" name=""/>
        <p:cNvGrpSpPr/>
        <p:nvPr/>
      </p:nvGrpSpPr>
      <p:grpSpPr>
        <a:xfrm>
          <a:off x="0" y="0"/>
          <a:ext cx="0" cy="0"/>
          <a:chOff x="0" y="0"/>
          <a:chExt cx="0" cy="0"/>
        </a:xfrm>
      </p:grpSpPr>
      <p:sp>
        <p:nvSpPr>
          <p:cNvPr id="20" name="Shape 20"/>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1_Title">
    <p:spTree>
      <p:nvGrpSpPr>
        <p:cNvPr id="1" name=""/>
        <p:cNvGrpSpPr/>
        <p:nvPr/>
      </p:nvGrpSpPr>
      <p:grpSpPr>
        <a:xfrm>
          <a:off x="0" y="0"/>
          <a:ext cx="0" cy="0"/>
          <a:chOff x="0" y="0"/>
          <a:chExt cx="0" cy="0"/>
        </a:xfrm>
      </p:grpSpPr>
      <p:pic>
        <p:nvPicPr>
          <p:cNvPr id="27" name="image.png"/>
          <p:cNvPicPr>
            <a:picLocks/>
          </p:cNvPicPr>
          <p:nvPr/>
        </p:nvPicPr>
        <p:blipFill>
          <a:blip r:embed="rId2">
            <a:extLst/>
          </a:blip>
          <a:stretch>
            <a:fillRect/>
          </a:stretch>
        </p:blipFill>
        <p:spPr>
          <a:xfrm>
            <a:off x="457200" y="579437"/>
            <a:ext cx="2038350" cy="219076"/>
          </a:xfrm>
          <a:prstGeom prst="rect">
            <a:avLst/>
          </a:prstGeom>
          <a:ln w="12700">
            <a:miter lim="400000"/>
          </a:ln>
        </p:spPr>
      </p:pic>
      <p:sp>
        <p:nvSpPr>
          <p:cNvPr id="28" name="Shape 2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2_Title">
    <p:spTree>
      <p:nvGrpSpPr>
        <p:cNvPr id="1" name=""/>
        <p:cNvGrpSpPr/>
        <p:nvPr/>
      </p:nvGrpSpPr>
      <p:grpSpPr>
        <a:xfrm>
          <a:off x="0" y="0"/>
          <a:ext cx="0" cy="0"/>
          <a:chOff x="0" y="0"/>
          <a:chExt cx="0" cy="0"/>
        </a:xfrm>
      </p:grpSpPr>
      <p:sp>
        <p:nvSpPr>
          <p:cNvPr id="35" name="Shape 35"/>
          <p:cNvSpPr>
            <a:spLocks noGrp="1"/>
          </p:cNvSpPr>
          <p:nvPr>
            <p:ph type="sldNum" sz="quarter" idx="2"/>
          </p:nvPr>
        </p:nvSpPr>
        <p:spPr>
          <a:xfrm>
            <a:off x="8414810" y="458787"/>
            <a:ext cx="337605" cy="355601"/>
          </a:xfrm>
          <a:prstGeom prst="rect">
            <a:avLst/>
          </a:prstGeom>
        </p:spPr>
        <p:txBody>
          <a:bodyPr lIns="0" tIns="0" rIns="0" bIns="0"/>
          <a:lstStyle>
            <a:lvl1pPr>
              <a:defRPr>
                <a:solidFill>
                  <a:srgbClr val="FFFFFF"/>
                </a:solidFill>
                <a:uFill>
                  <a:solidFill>
                    <a:srgbClr val="FFFFFF"/>
                  </a:solidFill>
                </a:u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1_Agenda">
    <p:bg>
      <p:bgPr>
        <a:solidFill>
          <a:srgbClr val="FFFFFF"/>
        </a:solidFill>
        <a:effectLst/>
      </p:bgPr>
    </p:bg>
    <p:spTree>
      <p:nvGrpSpPr>
        <p:cNvPr id="1" name=""/>
        <p:cNvGrpSpPr/>
        <p:nvPr/>
      </p:nvGrpSpPr>
      <p:grpSpPr>
        <a:xfrm>
          <a:off x="0" y="0"/>
          <a:ext cx="0" cy="0"/>
          <a:chOff x="0" y="0"/>
          <a:chExt cx="0" cy="0"/>
        </a:xfrm>
      </p:grpSpPr>
      <p:sp>
        <p:nvSpPr>
          <p:cNvPr id="42" name="Shape 4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3" name="Shape 4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4" name="Shape 4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5" name="Shape 4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6" name="Shape 46"/>
          <p:cNvSpPr>
            <a:spLocks noGrp="1"/>
          </p:cNvSpPr>
          <p:nvPr>
            <p:ph type="sldNum" sz="quarter" idx="2"/>
          </p:nvPr>
        </p:nvSpPr>
        <p:spPr>
          <a:xfrm>
            <a:off x="8599785" y="514350"/>
            <a:ext cx="355005" cy="342901"/>
          </a:xfrm>
          <a:prstGeom prst="rect">
            <a:avLst/>
          </a:prstGeom>
        </p:spPr>
        <p:txBody>
          <a:bodyPr lIns="0" tIns="0" rIns="0" bIns="0" anchor="ctr"/>
          <a:lstStyle>
            <a:lvl1pPr>
              <a:defRPr>
                <a:latin typeface="Trebuchet MS"/>
                <a:ea typeface="Trebuchet MS"/>
                <a:cs typeface="Trebuchet MS"/>
                <a:sym typeface="Trebuchet MS"/>
              </a:defRPr>
            </a:lvl1pPr>
          </a:lstStyle>
          <a:p>
            <a:fld id="{86CB4B4D-7CA3-9044-876B-883B54F8677D}" type="slidenum">
              <a:t>‹#›</a:t>
            </a:fld>
            <a:endParaRPr/>
          </a:p>
        </p:txBody>
      </p:sp>
      <p:sp>
        <p:nvSpPr>
          <p:cNvPr id="47" name="Shape 47"/>
          <p:cNvSpPr>
            <a:spLocks noGrp="1"/>
          </p:cNvSpPr>
          <p:nvPr>
            <p:ph type="title"/>
          </p:nvPr>
        </p:nvSpPr>
        <p:spPr>
          <a:xfrm>
            <a:off x="468153" y="505195"/>
            <a:ext cx="7874121" cy="1016266"/>
          </a:xfrm>
          <a:prstGeom prst="rect">
            <a:avLst/>
          </a:prstGeom>
        </p:spPr>
        <p:txBody>
          <a:bodyPr/>
          <a:lstStyle>
            <a:lvl1pPr>
              <a:lnSpc>
                <a:spcPts val="2300"/>
              </a:lnSpc>
              <a:defRPr sz="2300">
                <a:solidFill>
                  <a:srgbClr val="000000"/>
                </a:solidFill>
                <a:uFill>
                  <a:solidFill>
                    <a:srgbClr val="000000"/>
                  </a:solidFill>
                </a:uFill>
              </a:defRPr>
            </a:lvl1pPr>
          </a:lstStyle>
          <a:p>
            <a:r>
              <a:t>Title Text</a:t>
            </a:r>
          </a:p>
        </p:txBody>
      </p:sp>
      <p:sp>
        <p:nvSpPr>
          <p:cNvPr id="48" name="Shape 48"/>
          <p:cNvSpPr>
            <a:spLocks noGrp="1"/>
          </p:cNvSpPr>
          <p:nvPr>
            <p:ph type="body" idx="1"/>
          </p:nvPr>
        </p:nvSpPr>
        <p:spPr>
          <a:xfrm>
            <a:off x="468153" y="983297"/>
            <a:ext cx="8426769" cy="4030980"/>
          </a:xfrm>
          <a:prstGeom prst="rect">
            <a:avLst/>
          </a:prstGeom>
        </p:spPr>
        <p:txBody>
          <a:bodyPr/>
          <a:lstStyle>
            <a:lvl1pPr marL="186689" indent="-146050">
              <a:lnSpc>
                <a:spcPts val="2400"/>
              </a:lnSpc>
              <a:buClr>
                <a:srgbClr val="000000"/>
              </a:buClr>
              <a:buSzPct val="69000"/>
              <a:buFont typeface="Lucida Grande"/>
              <a:buChar char="‣"/>
              <a:defRPr sz="2000">
                <a:solidFill>
                  <a:srgbClr val="000000"/>
                </a:solidFill>
                <a:uFill>
                  <a:solidFill>
                    <a:srgbClr val="000000"/>
                  </a:solidFill>
                </a:uFill>
              </a:defRPr>
            </a:lvl1pPr>
            <a:lvl2pPr>
              <a:lnSpc>
                <a:spcPts val="2400"/>
              </a:lnSpc>
              <a:buClr>
                <a:srgbClr val="000000"/>
              </a:buClr>
              <a:defRPr sz="2000">
                <a:solidFill>
                  <a:srgbClr val="000000"/>
                </a:solidFill>
                <a:uFill>
                  <a:solidFill>
                    <a:srgbClr val="000000"/>
                  </a:solidFill>
                </a:uFill>
              </a:defRPr>
            </a:lvl2pPr>
            <a:lvl3pPr>
              <a:lnSpc>
                <a:spcPts val="2400"/>
              </a:lnSpc>
              <a:buClr>
                <a:srgbClr val="000000"/>
              </a:buClr>
              <a:defRPr sz="2000">
                <a:solidFill>
                  <a:srgbClr val="000000"/>
                </a:solidFill>
                <a:uFill>
                  <a:solidFill>
                    <a:srgbClr val="000000"/>
                  </a:solidFill>
                </a:uFill>
              </a:defRPr>
            </a:lvl3pPr>
            <a:lvl4pPr>
              <a:lnSpc>
                <a:spcPts val="2400"/>
              </a:lnSpc>
              <a:buClr>
                <a:srgbClr val="000000"/>
              </a:buClr>
              <a:defRPr sz="2000">
                <a:solidFill>
                  <a:srgbClr val="000000"/>
                </a:solidFill>
                <a:uFill>
                  <a:solidFill>
                    <a:srgbClr val="000000"/>
                  </a:solidFill>
                </a:uFill>
              </a:defRPr>
            </a:lvl4pPr>
            <a:lvl5pPr>
              <a:lnSpc>
                <a:spcPts val="2400"/>
              </a:lnSpc>
              <a:buClr>
                <a:srgbClr val="000000"/>
              </a:buClr>
              <a:defRPr sz="2000">
                <a:solidFill>
                  <a:srgbClr val="000000"/>
                </a:solidFill>
                <a:uFill>
                  <a:solidFill>
                    <a:srgbClr val="000000"/>
                  </a:solidFill>
                </a:uFill>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2_Agenda">
    <p:bg>
      <p:bgPr>
        <a:solidFill>
          <a:srgbClr val="FFFFFF"/>
        </a:solidFill>
        <a:effectLst/>
      </p:bgPr>
    </p:bg>
    <p:spTree>
      <p:nvGrpSpPr>
        <p:cNvPr id="1" name=""/>
        <p:cNvGrpSpPr/>
        <p:nvPr/>
      </p:nvGrpSpPr>
      <p:grpSpPr>
        <a:xfrm>
          <a:off x="0" y="0"/>
          <a:ext cx="0" cy="0"/>
          <a:chOff x="0" y="0"/>
          <a:chExt cx="0" cy="0"/>
        </a:xfrm>
      </p:grpSpPr>
      <p:sp>
        <p:nvSpPr>
          <p:cNvPr id="55" name="Shape 55"/>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6" name="Shape 56"/>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7" name="Shape 5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8" name="Shape 5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59" name="image.tiff"/>
          <p:cNvPicPr>
            <a:picLocks/>
          </p:cNvPicPr>
          <p:nvPr/>
        </p:nvPicPr>
        <p:blipFill>
          <a:blip r:embed="rId2">
            <a:extLst/>
          </a:blip>
          <a:stretch>
            <a:fillRect/>
          </a:stretch>
        </p:blipFill>
        <p:spPr>
          <a:xfrm>
            <a:off x="2444750" y="1104900"/>
            <a:ext cx="4522788" cy="3665538"/>
          </a:xfrm>
          <a:prstGeom prst="rect">
            <a:avLst/>
          </a:prstGeom>
          <a:ln w="12700">
            <a:miter lim="400000"/>
          </a:ln>
        </p:spPr>
      </p:pic>
      <p:sp>
        <p:nvSpPr>
          <p:cNvPr id="60" name="Shape 60"/>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3_Agenda">
    <p:bg>
      <p:bgPr>
        <a:solidFill>
          <a:srgbClr val="FFFFFF"/>
        </a:solidFill>
        <a:effectLst/>
      </p:bgPr>
    </p:bg>
    <p:spTree>
      <p:nvGrpSpPr>
        <p:cNvPr id="1" name=""/>
        <p:cNvGrpSpPr/>
        <p:nvPr/>
      </p:nvGrpSpPr>
      <p:grpSpPr>
        <a:xfrm>
          <a:off x="0" y="0"/>
          <a:ext cx="0" cy="0"/>
          <a:chOff x="0" y="0"/>
          <a:chExt cx="0" cy="0"/>
        </a:xfrm>
      </p:grpSpPr>
      <p:sp>
        <p:nvSpPr>
          <p:cNvPr id="67" name="Shape 6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68" name="Shape 6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69" name="image.tiff"/>
          <p:cNvPicPr>
            <a:picLocks/>
          </p:cNvPicPr>
          <p:nvPr/>
        </p:nvPicPr>
        <p:blipFill>
          <a:blip r:embed="rId2">
            <a:extLst/>
          </a:blip>
          <a:stretch>
            <a:fillRect/>
          </a:stretch>
        </p:blipFill>
        <p:spPr>
          <a:xfrm>
            <a:off x="2017712" y="1111250"/>
            <a:ext cx="5259388" cy="3683000"/>
          </a:xfrm>
          <a:prstGeom prst="rect">
            <a:avLst/>
          </a:prstGeom>
          <a:ln w="12700">
            <a:miter lim="400000"/>
          </a:ln>
        </p:spPr>
      </p:pic>
      <p:sp>
        <p:nvSpPr>
          <p:cNvPr id="70" name="Shape 70"/>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71" name="Shape 71"/>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72" name="Shape 72"/>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4_Agenda">
    <p:bg>
      <p:bgPr>
        <a:solidFill>
          <a:srgbClr val="FFFFFF"/>
        </a:solidFill>
        <a:effectLst/>
      </p:bgPr>
    </p:bg>
    <p:spTree>
      <p:nvGrpSpPr>
        <p:cNvPr id="1" name=""/>
        <p:cNvGrpSpPr/>
        <p:nvPr/>
      </p:nvGrpSpPr>
      <p:grpSpPr>
        <a:xfrm>
          <a:off x="0" y="0"/>
          <a:ext cx="0" cy="0"/>
          <a:chOff x="0" y="0"/>
          <a:chExt cx="0" cy="0"/>
        </a:xfrm>
      </p:grpSpPr>
      <p:sp>
        <p:nvSpPr>
          <p:cNvPr id="79" name="Shape 7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0" name="Shape 8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81" name="image.tiff"/>
          <p:cNvPicPr>
            <a:picLocks/>
          </p:cNvPicPr>
          <p:nvPr/>
        </p:nvPicPr>
        <p:blipFill>
          <a:blip r:embed="rId2">
            <a:extLst/>
          </a:blip>
          <a:stretch>
            <a:fillRect/>
          </a:stretch>
        </p:blipFill>
        <p:spPr>
          <a:xfrm>
            <a:off x="2322512" y="1136650"/>
            <a:ext cx="4862513" cy="3808413"/>
          </a:xfrm>
          <a:prstGeom prst="rect">
            <a:avLst/>
          </a:prstGeom>
          <a:ln w="12700">
            <a:miter lim="400000"/>
          </a:ln>
        </p:spPr>
      </p:pic>
      <p:sp>
        <p:nvSpPr>
          <p:cNvPr id="82" name="Shape 8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3" name="Shape 8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4" name="Shape 84"/>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5_Agenda">
    <p:bg>
      <p:bgPr>
        <a:solidFill>
          <a:srgbClr val="FFFFFF"/>
        </a:solidFill>
        <a:effectLst/>
      </p:bgPr>
    </p:bg>
    <p:spTree>
      <p:nvGrpSpPr>
        <p:cNvPr id="1" name=""/>
        <p:cNvGrpSpPr/>
        <p:nvPr/>
      </p:nvGrpSpPr>
      <p:grpSpPr>
        <a:xfrm>
          <a:off x="0" y="0"/>
          <a:ext cx="0" cy="0"/>
          <a:chOff x="0" y="0"/>
          <a:chExt cx="0" cy="0"/>
        </a:xfrm>
      </p:grpSpPr>
      <p:sp>
        <p:nvSpPr>
          <p:cNvPr id="91" name="Shape 9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2" name="Shape 9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93" name="image.tiff"/>
          <p:cNvPicPr>
            <a:picLocks/>
          </p:cNvPicPr>
          <p:nvPr/>
        </p:nvPicPr>
        <p:blipFill>
          <a:blip r:embed="rId2">
            <a:extLst/>
          </a:blip>
          <a:srcRect t="2653" b="9072"/>
          <a:stretch>
            <a:fillRect/>
          </a:stretch>
        </p:blipFill>
        <p:spPr>
          <a:xfrm>
            <a:off x="719137" y="1049337"/>
            <a:ext cx="7586663" cy="3873501"/>
          </a:xfrm>
          <a:prstGeom prst="rect">
            <a:avLst/>
          </a:prstGeom>
          <a:ln w="12700">
            <a:miter lim="400000"/>
          </a:ln>
        </p:spPr>
      </p:pic>
      <p:sp>
        <p:nvSpPr>
          <p:cNvPr id="94" name="Shape 9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5" name="Shape 9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6" name="Shape 96"/>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 name="Shape 3"/>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 name="Shape 4"/>
          <p:cNvSpPr>
            <a:spLocks noGrp="1"/>
          </p:cNvSpPr>
          <p:nvPr>
            <p:ph type="title"/>
          </p:nvPr>
        </p:nvSpPr>
        <p:spPr>
          <a:xfrm>
            <a:off x="468153" y="210555"/>
            <a:ext cx="8426769" cy="1016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p>
            <a:r>
              <a:t>Title Text</a:t>
            </a:r>
          </a:p>
        </p:txBody>
      </p:sp>
      <p:sp>
        <p:nvSpPr>
          <p:cNvPr id="5" name="Shape 5"/>
          <p:cNvSpPr>
            <a:spLocks noGrp="1"/>
          </p:cNvSpPr>
          <p:nvPr>
            <p:ph type="body" idx="1"/>
          </p:nvPr>
        </p:nvSpPr>
        <p:spPr>
          <a:xfrm>
            <a:off x="468153" y="1226819"/>
            <a:ext cx="8426769" cy="40309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lvl2pPr>
              <a:buClr>
                <a:srgbClr val="FFFFFF"/>
              </a:buClr>
              <a:buFont typeface="Lucida Grande"/>
              <a:buChar char="‣"/>
            </a:lvl2pPr>
            <a:lvl3pPr>
              <a:buClr>
                <a:srgbClr val="FFFFFF"/>
              </a:buClr>
              <a:buFont typeface="Lucida Grande"/>
              <a:buChar char="‣"/>
            </a:lvl3pPr>
            <a:lvl4pPr>
              <a:buClr>
                <a:srgbClr val="FFFFFF"/>
              </a:buClr>
              <a:buFont typeface="Lucida Grande"/>
              <a:buChar char="‣"/>
            </a:lvl4pPr>
            <a:lvl5pPr>
              <a:buClr>
                <a:srgbClr val="FFFFFF"/>
              </a:buClr>
              <a:buFont typeface="Lucida Grande"/>
              <a:buChar char="‣"/>
            </a:lvl5pPr>
          </a:lstStyle>
          <a:p>
            <a:r>
              <a:t>Body Level One</a:t>
            </a:r>
          </a:p>
          <a:p>
            <a:pPr lvl="1"/>
            <a:r>
              <a:t>Body Level Two</a:t>
            </a:r>
          </a:p>
          <a:p>
            <a:pPr lvl="2"/>
            <a:r>
              <a:t>Body Level Three</a:t>
            </a:r>
          </a:p>
          <a:p>
            <a:pPr lvl="3"/>
            <a:r>
              <a:t>Body Level Four</a:t>
            </a:r>
          </a:p>
          <a:p>
            <a:pPr lvl="4"/>
            <a:r>
              <a:t>Body Level Five</a:t>
            </a:r>
          </a:p>
        </p:txBody>
      </p:sp>
      <p:sp>
        <p:nvSpPr>
          <p:cNvPr id="6" name="Shape 6"/>
          <p:cNvSpPr>
            <a:spLocks noGrp="1"/>
          </p:cNvSpPr>
          <p:nvPr>
            <p:ph type="sldNum" sz="quarter" idx="2"/>
          </p:nvPr>
        </p:nvSpPr>
        <p:spPr>
          <a:xfrm>
            <a:off x="4461935" y="4787900"/>
            <a:ext cx="439205" cy="457200"/>
          </a:xfrm>
          <a:prstGeom prst="rect">
            <a:avLst/>
          </a:prstGeom>
          <a:ln w="12700">
            <a:miter lim="400000"/>
          </a:ln>
        </p:spPr>
        <p:txBody>
          <a:bodyPr wrap="none" lIns="50800" tIns="50800" rIns="50800" bIns="50800">
            <a:spAutoFit/>
          </a:body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xmlns:p14="http://schemas.microsoft.com/office/powerpoint/2010/main" spd="med"/>
  <p:txStyles>
    <p:titleStyle>
      <a:lvl1pPr marL="0" marR="0" indent="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1pPr>
      <a:lvl2pPr marL="0" marR="0" indent="2286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2pPr>
      <a:lvl3pPr marL="0" marR="0" indent="4572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3pPr>
      <a:lvl4pPr marL="0" marR="0" indent="6858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4pPr>
      <a:lvl5pPr marL="0" marR="0" indent="9144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5pPr>
      <a:lvl6pPr marL="0" marR="0" indent="11430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6pPr>
      <a:lvl7pPr marL="0" marR="0" indent="13716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7pPr>
      <a:lvl8pPr marL="0" marR="0" indent="16002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8pPr>
      <a:lvl9pPr marL="0" marR="0" indent="18288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9pPr>
    </p:titleStyle>
    <p:bodyStyle>
      <a:lvl1pPr marL="383540" marR="0" indent="-383540" algn="l" defTabSz="584200" latinLnBrk="0">
        <a:lnSpc>
          <a:spcPts val="2500"/>
        </a:lnSpc>
        <a:spcBef>
          <a:spcPts val="0"/>
        </a:spcBef>
        <a:spcAft>
          <a:spcPts val="0"/>
        </a:spcAft>
        <a:buClrTx/>
        <a:buSzTx/>
        <a:buFontTx/>
        <a:buNone/>
        <a:tabLst/>
        <a:defRPr sz="2200" b="1" i="0" u="none" strike="noStrike" cap="none" spc="0" baseline="0">
          <a:ln>
            <a:noFill/>
          </a:ln>
          <a:solidFill>
            <a:srgbClr val="FFFFFF"/>
          </a:solidFill>
          <a:uFill>
            <a:solidFill>
              <a:srgbClr val="FFFFFF"/>
            </a:solidFill>
          </a:uFill>
          <a:latin typeface="+mj-lt"/>
          <a:ea typeface="+mj-ea"/>
          <a:cs typeface="+mj-cs"/>
          <a:sym typeface="Helvetica"/>
        </a:defRPr>
      </a:lvl1pPr>
      <a:lvl2pPr marL="33274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2pPr>
      <a:lvl3pPr marL="4787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3pPr>
      <a:lvl4pPr marL="62484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4pPr>
      <a:lvl5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5pPr>
      <a:lvl6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6pPr>
      <a:lvl7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7pPr>
      <a:lvl8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8pPr>
      <a:lvl9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9pPr>
    </p:bodyStyle>
    <p:otherStyle>
      <a:lvl1pPr marL="0" marR="0" indent="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1pPr>
      <a:lvl2pPr marL="0" marR="0" indent="2286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2pPr>
      <a:lvl3pPr marL="0" marR="0" indent="4572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3pPr>
      <a:lvl4pPr marL="0" marR="0" indent="6858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4pPr>
      <a:lvl5pPr marL="0" marR="0" indent="9144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5pPr>
      <a:lvl6pPr marL="0" marR="0" indent="11430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6pPr>
      <a:lvl7pPr marL="0" marR="0" indent="13716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7pPr>
      <a:lvl8pPr marL="0" marR="0" indent="16002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8pPr>
      <a:lvl9pPr marL="0" marR="0" indent="18288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png"/><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png"/><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png"/><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png"/><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png"/><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13.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13.xml"/><Relationship Id="rId2"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png"/><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50" name="Shape 150"/>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pic>
        <p:nvPicPr>
          <p:cNvPr id="151" name="image.png"/>
          <p:cNvPicPr>
            <a:picLocks/>
          </p:cNvPicPr>
          <p:nvPr/>
        </p:nvPicPr>
        <p:blipFill>
          <a:blip r:embed="rId2">
            <a:extLst/>
          </a:blip>
          <a:stretch>
            <a:fillRect/>
          </a:stretch>
        </p:blipFill>
        <p:spPr>
          <a:xfrm>
            <a:off x="457200" y="579437"/>
            <a:ext cx="2038350" cy="219076"/>
          </a:xfrm>
          <a:prstGeom prst="rect">
            <a:avLst/>
          </a:prstGeom>
          <a:ln w="12700">
            <a:miter lim="400000"/>
          </a:ln>
        </p:spPr>
      </p:pic>
      <p:sp>
        <p:nvSpPr>
          <p:cNvPr id="152" name="Shape 152"/>
          <p:cNvSpPr>
            <a:spLocks noGrp="1"/>
          </p:cNvSpPr>
          <p:nvPr>
            <p:ph type="title" idx="4294967295"/>
          </p:nvPr>
        </p:nvSpPr>
        <p:spPr>
          <a:xfrm>
            <a:off x="412750" y="1144587"/>
            <a:ext cx="8469313" cy="2968626"/>
          </a:xfrm>
          <a:prstGeom prst="rect">
            <a:avLst/>
          </a:prstGeom>
        </p:spPr>
        <p:txBody>
          <a:bodyPr lIns="0" tIns="0" rIns="0" bIns="0"/>
          <a:lstStyle/>
          <a:p>
            <a:pPr>
              <a:lnSpc>
                <a:spcPct val="70000"/>
              </a:lnSpc>
              <a:defRPr sz="8200"/>
            </a:pPr>
            <a:r>
              <a:rPr dirty="0"/>
              <a:t>DATA SCIENCE</a:t>
            </a:r>
          </a:p>
          <a:p>
            <a:pPr>
              <a:lnSpc>
                <a:spcPct val="70000"/>
              </a:lnSpc>
              <a:defRPr sz="4100"/>
            </a:pPr>
            <a:r>
              <a:rPr dirty="0" smtClean="0"/>
              <a:t>1</a:t>
            </a:r>
            <a:r>
              <a:rPr lang="en-AU" dirty="0" smtClean="0"/>
              <a:t>0</a:t>
            </a:r>
            <a:r>
              <a:rPr dirty="0" smtClean="0"/>
              <a:t> </a:t>
            </a:r>
            <a:r>
              <a:rPr dirty="0"/>
              <a:t>WEEK PART TIME COURSE</a:t>
            </a:r>
          </a:p>
          <a:p>
            <a:pPr>
              <a:lnSpc>
                <a:spcPct val="70000"/>
              </a:lnSpc>
              <a:defRPr sz="4100"/>
            </a:pPr>
            <a:endParaRPr dirty="0"/>
          </a:p>
          <a:p>
            <a:pPr>
              <a:lnSpc>
                <a:spcPct val="70000"/>
              </a:lnSpc>
              <a:defRPr sz="4100"/>
            </a:pPr>
            <a:r>
              <a:rPr dirty="0" smtClean="0"/>
              <a:t>Model </a:t>
            </a:r>
            <a:r>
              <a:rPr dirty="0" smtClean="0"/>
              <a:t>Evaluation</a:t>
            </a:r>
            <a:r>
              <a:rPr lang="en-AU" dirty="0" smtClean="0"/>
              <a:t> and Optimisation</a:t>
            </a:r>
            <a:endParaRPr dirty="0"/>
          </a:p>
        </p:txBody>
      </p:sp>
    </p:spTree>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p:nvPr/>
        </p:nvSpPr>
        <p:spPr>
          <a:xfrm>
            <a:off x="263524" y="1028700"/>
            <a:ext cx="6075993" cy="70992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ts val="2400"/>
              </a:lnSpc>
              <a:defRPr sz="2000" b="0">
                <a:uFillTx/>
              </a:defRPr>
            </a:pPr>
            <a:r>
              <a:rPr i="1"/>
              <a:t>Q: How can we make a model that generalizes well?</a:t>
            </a:r>
          </a:p>
          <a:p>
            <a:pPr algn="l" defTabSz="914400">
              <a:lnSpc>
                <a:spcPts val="2400"/>
              </a:lnSpc>
              <a:defRPr sz="2000" b="0">
                <a:uFillTx/>
              </a:defRPr>
            </a:pPr>
            <a:r>
              <a:rPr i="1"/>
              <a:t> 1)  split dataset</a:t>
            </a:r>
          </a:p>
        </p:txBody>
      </p:sp>
      <p:pic>
        <p:nvPicPr>
          <p:cNvPr id="209" name="image9.png"/>
          <p:cNvPicPr>
            <a:picLocks noChangeAspect="1"/>
          </p:cNvPicPr>
          <p:nvPr/>
        </p:nvPicPr>
        <p:blipFill>
          <a:blip r:embed="rId2">
            <a:extLst/>
          </a:blip>
          <a:stretch>
            <a:fillRect/>
          </a:stretch>
        </p:blipFill>
        <p:spPr>
          <a:xfrm>
            <a:off x="3070958" y="1638300"/>
            <a:ext cx="2145567" cy="3319272"/>
          </a:xfrm>
          <a:prstGeom prst="rect">
            <a:avLst/>
          </a:prstGeom>
          <a:ln w="12700">
            <a:miter lim="400000"/>
          </a:ln>
        </p:spPr>
      </p:pic>
      <p:sp>
        <p:nvSpPr>
          <p:cNvPr id="210" name="Shape 210"/>
          <p:cNvSpPr/>
          <p:nvPr/>
        </p:nvSpPr>
        <p:spPr>
          <a:xfrm>
            <a:off x="3675623" y="4762500"/>
            <a:ext cx="85401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dataset</a:t>
            </a:r>
          </a:p>
        </p:txBody>
      </p:sp>
      <p:pic>
        <p:nvPicPr>
          <p:cNvPr id="211" name="image10.png"/>
          <p:cNvPicPr>
            <a:picLocks noChangeAspect="1"/>
          </p:cNvPicPr>
          <p:nvPr/>
        </p:nvPicPr>
        <p:blipFill>
          <a:blip r:embed="rId3">
            <a:extLst/>
          </a:blip>
          <a:stretch>
            <a:fillRect/>
          </a:stretch>
        </p:blipFill>
        <p:spPr>
          <a:xfrm>
            <a:off x="5830357" y="2584937"/>
            <a:ext cx="1824568" cy="1263163"/>
          </a:xfrm>
          <a:prstGeom prst="rect">
            <a:avLst/>
          </a:prstGeom>
          <a:ln w="12700">
            <a:miter lim="400000"/>
          </a:ln>
        </p:spPr>
      </p:pic>
      <p:sp>
        <p:nvSpPr>
          <p:cNvPr id="212" name="Shape 212"/>
          <p:cNvSpPr/>
          <p:nvPr/>
        </p:nvSpPr>
        <p:spPr>
          <a:xfrm>
            <a:off x="6359524" y="2977606"/>
            <a:ext cx="91440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model</a:t>
            </a:r>
          </a:p>
        </p:txBody>
      </p:sp>
      <p:sp>
        <p:nvSpPr>
          <p:cNvPr id="213" name="Shape 213"/>
          <p:cNvSpPr/>
          <p:nvPr/>
        </p:nvSpPr>
        <p:spPr>
          <a:xfrm>
            <a:off x="3159124" y="3619500"/>
            <a:ext cx="1905001" cy="0"/>
          </a:xfrm>
          <a:prstGeom prst="line">
            <a:avLst/>
          </a:prstGeom>
          <a:solidFill>
            <a:srgbClr val="650A34"/>
          </a:solidFill>
          <a:ln w="25400">
            <a:solidFill>
              <a:srgbClr val="000000"/>
            </a:solidFill>
          </a:ln>
        </p:spPr>
        <p:txBody>
          <a:bodyPr lIns="45719" rIns="45719"/>
          <a:lstStyle/>
          <a:p>
            <a:pPr algn="l" defTabSz="457200">
              <a:defRPr sz="1200" b="0">
                <a:uFillTx/>
              </a:defRPr>
            </a:pPr>
            <a:endParaRPr/>
          </a:p>
        </p:txBody>
      </p:sp>
      <p:sp>
        <p:nvSpPr>
          <p:cNvPr id="214" name="Shape 214"/>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215" name="Shape 215"/>
          <p:cNvSpPr>
            <a:spLocks noGrp="1"/>
          </p:cNvSpPr>
          <p:nvPr>
            <p:ph type="sldNum" sz="quarter" idx="2"/>
          </p:nvPr>
        </p:nvSpPr>
        <p:spPr>
          <a:xfrm>
            <a:off x="8664575" y="526256"/>
            <a:ext cx="254001" cy="342901"/>
          </a:xfrm>
          <a:prstGeom prst="rect">
            <a:avLst/>
          </a:prstGeom>
          <a:extLst>
            <a:ext uri="{C572A759-6A51-4108-AA02-DFA0A04FC94B}">
              <ma14:wrappingTextBoxFlag xmlns:ma14="http://schemas.microsoft.com/office/mac/drawingml/2011/main" val="1"/>
            </a:ext>
          </a:extLst>
        </p:spPr>
        <p:txBody>
          <a:bodyPr wrap="square">
            <a:normAutofit fontScale="70000" lnSpcReduction="200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10</a:t>
            </a:fld>
            <a:endParaRPr/>
          </a:p>
        </p:txBody>
      </p:sp>
    </p:spTree>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p:nvPr/>
        </p:nvSpPr>
        <p:spPr>
          <a:xfrm>
            <a:off x="263524" y="1028700"/>
            <a:ext cx="6075993" cy="1021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ts val="2400"/>
              </a:lnSpc>
              <a:defRPr sz="2000" b="0">
                <a:uFillTx/>
              </a:defRPr>
            </a:pPr>
            <a:r>
              <a:rPr i="1"/>
              <a:t>Q: How can we make a model that generalizes well?</a:t>
            </a:r>
          </a:p>
          <a:p>
            <a:pPr algn="l" defTabSz="914400">
              <a:lnSpc>
                <a:spcPts val="2400"/>
              </a:lnSpc>
              <a:defRPr sz="2000" b="0">
                <a:uFillTx/>
              </a:defRPr>
            </a:pPr>
            <a:r>
              <a:rPr i="1"/>
              <a:t> 1)  split dataset</a:t>
            </a:r>
          </a:p>
          <a:p>
            <a:pPr algn="l" defTabSz="914400">
              <a:lnSpc>
                <a:spcPts val="2400"/>
              </a:lnSpc>
              <a:defRPr sz="2000" b="0">
                <a:uFillTx/>
              </a:defRPr>
            </a:pPr>
            <a:r>
              <a:rPr i="1"/>
              <a:t> 2)  train model</a:t>
            </a:r>
          </a:p>
        </p:txBody>
      </p:sp>
      <p:sp>
        <p:nvSpPr>
          <p:cNvPr id="218" name="Shape 218"/>
          <p:cNvSpPr/>
          <p:nvPr/>
        </p:nvSpPr>
        <p:spPr>
          <a:xfrm>
            <a:off x="3675623" y="4762500"/>
            <a:ext cx="85401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dataset</a:t>
            </a:r>
          </a:p>
        </p:txBody>
      </p:sp>
      <p:pic>
        <p:nvPicPr>
          <p:cNvPr id="219" name="image11.png"/>
          <p:cNvPicPr>
            <a:picLocks noChangeAspect="1"/>
          </p:cNvPicPr>
          <p:nvPr/>
        </p:nvPicPr>
        <p:blipFill>
          <a:blip r:embed="rId2">
            <a:extLst/>
          </a:blip>
          <a:stretch>
            <a:fillRect/>
          </a:stretch>
        </p:blipFill>
        <p:spPr>
          <a:xfrm>
            <a:off x="3159124" y="1714500"/>
            <a:ext cx="1987016" cy="3124200"/>
          </a:xfrm>
          <a:prstGeom prst="rect">
            <a:avLst/>
          </a:prstGeom>
          <a:ln w="12700">
            <a:miter lim="400000"/>
          </a:ln>
        </p:spPr>
      </p:pic>
      <p:pic>
        <p:nvPicPr>
          <p:cNvPr id="220" name="image10.png"/>
          <p:cNvPicPr>
            <a:picLocks noChangeAspect="1"/>
          </p:cNvPicPr>
          <p:nvPr/>
        </p:nvPicPr>
        <p:blipFill>
          <a:blip r:embed="rId3">
            <a:extLst/>
          </a:blip>
          <a:stretch>
            <a:fillRect/>
          </a:stretch>
        </p:blipFill>
        <p:spPr>
          <a:xfrm>
            <a:off x="5830357" y="2584937"/>
            <a:ext cx="1824568" cy="1263163"/>
          </a:xfrm>
          <a:prstGeom prst="rect">
            <a:avLst/>
          </a:prstGeom>
          <a:ln w="12700">
            <a:miter lim="400000"/>
          </a:ln>
        </p:spPr>
      </p:pic>
      <p:sp>
        <p:nvSpPr>
          <p:cNvPr id="221" name="Shape 221"/>
          <p:cNvSpPr/>
          <p:nvPr/>
        </p:nvSpPr>
        <p:spPr>
          <a:xfrm>
            <a:off x="3493043" y="2488168"/>
            <a:ext cx="1222361"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training set</a:t>
            </a:r>
          </a:p>
        </p:txBody>
      </p:sp>
      <p:sp>
        <p:nvSpPr>
          <p:cNvPr id="222" name="Shape 222"/>
          <p:cNvSpPr/>
          <p:nvPr/>
        </p:nvSpPr>
        <p:spPr>
          <a:xfrm>
            <a:off x="6359524" y="2977606"/>
            <a:ext cx="91440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model</a:t>
            </a:r>
          </a:p>
        </p:txBody>
      </p:sp>
      <p:sp>
        <p:nvSpPr>
          <p:cNvPr id="223" name="Shape 223"/>
          <p:cNvSpPr/>
          <p:nvPr/>
        </p:nvSpPr>
        <p:spPr>
          <a:xfrm>
            <a:off x="5216524" y="2933700"/>
            <a:ext cx="685801" cy="228600"/>
          </a:xfrm>
          <a:prstGeom prst="line">
            <a:avLst/>
          </a:prstGeom>
          <a:ln w="12700">
            <a:solidFill>
              <a:srgbClr val="000000"/>
            </a:solidFill>
            <a:tailEnd type="triangle"/>
          </a:ln>
        </p:spPr>
        <p:txBody>
          <a:bodyPr lIns="45719" rIns="45719"/>
          <a:lstStyle/>
          <a:p>
            <a:pPr algn="l" defTabSz="457200">
              <a:defRPr sz="1200" b="0">
                <a:uFillTx/>
              </a:defRPr>
            </a:pPr>
            <a:endParaRPr/>
          </a:p>
        </p:txBody>
      </p:sp>
      <p:sp>
        <p:nvSpPr>
          <p:cNvPr id="224" name="Shape 224"/>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225" name="Shape 225"/>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11</a:t>
            </a:fld>
            <a:endParaRPr/>
          </a:p>
        </p:txBody>
      </p:sp>
    </p:spTree>
  </p:cSld>
  <p:clrMapOvr>
    <a:masterClrMapping/>
  </p:clrMapOvr>
  <p:transition xmlns:p14="http://schemas.microsoft.com/office/powerpoint/2010/mai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p:nvPr/>
        </p:nvSpPr>
        <p:spPr>
          <a:xfrm>
            <a:off x="263524" y="1028700"/>
            <a:ext cx="6075993" cy="149352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r>
              <a:rPr i="1"/>
              <a:t>Q: How can we make a model that generalizes well?</a:t>
            </a:r>
          </a:p>
          <a:p>
            <a:pPr algn="l" defTabSz="914400">
              <a:lnSpc>
                <a:spcPct val="120000"/>
              </a:lnSpc>
              <a:defRPr sz="2000" b="0">
                <a:uFillTx/>
              </a:defRPr>
            </a:pPr>
            <a:r>
              <a:rPr i="1"/>
              <a:t> 1)  split dataset</a:t>
            </a:r>
          </a:p>
          <a:p>
            <a:pPr algn="l" defTabSz="914400">
              <a:lnSpc>
                <a:spcPct val="120000"/>
              </a:lnSpc>
              <a:defRPr sz="2000" b="0">
                <a:uFillTx/>
              </a:defRPr>
            </a:pPr>
            <a:r>
              <a:rPr i="1"/>
              <a:t> 2)  train model</a:t>
            </a:r>
          </a:p>
          <a:p>
            <a:pPr algn="l" defTabSz="914400">
              <a:lnSpc>
                <a:spcPct val="120000"/>
              </a:lnSpc>
              <a:defRPr sz="2000" b="0">
                <a:uFillTx/>
              </a:defRPr>
            </a:pPr>
            <a:r>
              <a:rPr i="1"/>
              <a:t> 3)  test model</a:t>
            </a:r>
          </a:p>
        </p:txBody>
      </p:sp>
      <p:pic>
        <p:nvPicPr>
          <p:cNvPr id="228" name="image10.png"/>
          <p:cNvPicPr>
            <a:picLocks noChangeAspect="1"/>
          </p:cNvPicPr>
          <p:nvPr/>
        </p:nvPicPr>
        <p:blipFill>
          <a:blip r:embed="rId2">
            <a:extLst/>
          </a:blip>
          <a:stretch>
            <a:fillRect/>
          </a:stretch>
        </p:blipFill>
        <p:spPr>
          <a:xfrm>
            <a:off x="5830357" y="2584937"/>
            <a:ext cx="1824568" cy="1263163"/>
          </a:xfrm>
          <a:prstGeom prst="rect">
            <a:avLst/>
          </a:prstGeom>
          <a:ln w="12700">
            <a:miter lim="400000"/>
          </a:ln>
        </p:spPr>
      </p:pic>
      <p:sp>
        <p:nvSpPr>
          <p:cNvPr id="229" name="Shape 229"/>
          <p:cNvSpPr/>
          <p:nvPr/>
        </p:nvSpPr>
        <p:spPr>
          <a:xfrm>
            <a:off x="6359524" y="2977606"/>
            <a:ext cx="91440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model</a:t>
            </a:r>
          </a:p>
        </p:txBody>
      </p:sp>
      <p:sp>
        <p:nvSpPr>
          <p:cNvPr id="230" name="Shape 230"/>
          <p:cNvSpPr/>
          <p:nvPr/>
        </p:nvSpPr>
        <p:spPr>
          <a:xfrm>
            <a:off x="3675623" y="4762500"/>
            <a:ext cx="85401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dataset</a:t>
            </a:r>
          </a:p>
        </p:txBody>
      </p:sp>
      <p:sp>
        <p:nvSpPr>
          <p:cNvPr id="231" name="Shape 231"/>
          <p:cNvSpPr/>
          <p:nvPr/>
        </p:nvSpPr>
        <p:spPr>
          <a:xfrm>
            <a:off x="5216524" y="2933700"/>
            <a:ext cx="685801" cy="228600"/>
          </a:xfrm>
          <a:prstGeom prst="line">
            <a:avLst/>
          </a:prstGeom>
          <a:ln w="12700">
            <a:solidFill>
              <a:srgbClr val="000000"/>
            </a:solidFill>
            <a:tailEnd type="triangle"/>
          </a:ln>
        </p:spPr>
        <p:txBody>
          <a:bodyPr lIns="45719" rIns="45719"/>
          <a:lstStyle/>
          <a:p>
            <a:pPr algn="l" defTabSz="457200">
              <a:defRPr sz="1200" b="0">
                <a:uFillTx/>
              </a:defRPr>
            </a:pPr>
            <a:endParaRPr/>
          </a:p>
        </p:txBody>
      </p:sp>
      <p:sp>
        <p:nvSpPr>
          <p:cNvPr id="232" name="Shape 232"/>
          <p:cNvSpPr/>
          <p:nvPr/>
        </p:nvSpPr>
        <p:spPr>
          <a:xfrm flipH="1">
            <a:off x="5216525" y="3515565"/>
            <a:ext cx="646579" cy="323290"/>
          </a:xfrm>
          <a:prstGeom prst="line">
            <a:avLst/>
          </a:prstGeom>
          <a:ln w="12700">
            <a:solidFill>
              <a:srgbClr val="000000"/>
            </a:solidFill>
            <a:tailEnd type="triangle"/>
          </a:ln>
        </p:spPr>
        <p:txBody>
          <a:bodyPr lIns="45719" rIns="45719"/>
          <a:lstStyle/>
          <a:p>
            <a:pPr algn="l" defTabSz="457200">
              <a:defRPr sz="1200" b="0">
                <a:uFillTx/>
              </a:defRPr>
            </a:pPr>
            <a:endParaRPr/>
          </a:p>
        </p:txBody>
      </p:sp>
      <p:pic>
        <p:nvPicPr>
          <p:cNvPr id="233" name="image12.png"/>
          <p:cNvPicPr>
            <a:picLocks noChangeAspect="1"/>
          </p:cNvPicPr>
          <p:nvPr/>
        </p:nvPicPr>
        <p:blipFill>
          <a:blip r:embed="rId3">
            <a:extLst/>
          </a:blip>
          <a:stretch>
            <a:fillRect/>
          </a:stretch>
        </p:blipFill>
        <p:spPr>
          <a:xfrm>
            <a:off x="3159124" y="1679544"/>
            <a:ext cx="1981201" cy="3159156"/>
          </a:xfrm>
          <a:prstGeom prst="rect">
            <a:avLst/>
          </a:prstGeom>
          <a:ln w="12700">
            <a:miter lim="400000"/>
          </a:ln>
        </p:spPr>
      </p:pic>
      <p:sp>
        <p:nvSpPr>
          <p:cNvPr id="234" name="Shape 234"/>
          <p:cNvSpPr/>
          <p:nvPr/>
        </p:nvSpPr>
        <p:spPr>
          <a:xfrm>
            <a:off x="3493043" y="2488168"/>
            <a:ext cx="1222361"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training set</a:t>
            </a:r>
          </a:p>
        </p:txBody>
      </p:sp>
      <p:sp>
        <p:nvSpPr>
          <p:cNvPr id="235" name="Shape 235"/>
          <p:cNvSpPr/>
          <p:nvPr/>
        </p:nvSpPr>
        <p:spPr>
          <a:xfrm>
            <a:off x="3683691" y="4012167"/>
            <a:ext cx="841064"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test set</a:t>
            </a:r>
          </a:p>
        </p:txBody>
      </p:sp>
      <p:sp>
        <p:nvSpPr>
          <p:cNvPr id="236" name="Shape 236"/>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237" name="Shape 237"/>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12</a:t>
            </a:fld>
            <a:endParaRPr/>
          </a:p>
        </p:txBody>
      </p:sp>
    </p:spTree>
  </p:cSld>
  <p:clrMapOvr>
    <a:masterClrMapping/>
  </p:clrMapOvr>
  <p:transition xmlns:p14="http://schemas.microsoft.com/office/powerpoint/2010/mai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Shape 239"/>
          <p:cNvSpPr/>
          <p:nvPr/>
        </p:nvSpPr>
        <p:spPr>
          <a:xfrm>
            <a:off x="263524" y="1028700"/>
            <a:ext cx="6075993" cy="185928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r>
              <a:rPr i="1"/>
              <a:t>Q: How can we make a model that generalizes well?</a:t>
            </a:r>
          </a:p>
          <a:p>
            <a:pPr algn="l" defTabSz="914400">
              <a:lnSpc>
                <a:spcPct val="120000"/>
              </a:lnSpc>
              <a:defRPr sz="2000" b="0">
                <a:uFillTx/>
              </a:defRPr>
            </a:pPr>
            <a:r>
              <a:rPr i="1"/>
              <a:t> 1)  split dataset</a:t>
            </a:r>
          </a:p>
          <a:p>
            <a:pPr algn="l" defTabSz="914400">
              <a:lnSpc>
                <a:spcPct val="120000"/>
              </a:lnSpc>
              <a:defRPr sz="2000" b="0">
                <a:uFillTx/>
              </a:defRPr>
            </a:pPr>
            <a:r>
              <a:rPr i="1"/>
              <a:t> 2)  train model</a:t>
            </a:r>
          </a:p>
          <a:p>
            <a:pPr algn="l" defTabSz="914400">
              <a:lnSpc>
                <a:spcPct val="120000"/>
              </a:lnSpc>
              <a:defRPr sz="2000" b="0">
                <a:uFillTx/>
              </a:defRPr>
            </a:pPr>
            <a:r>
              <a:rPr i="1"/>
              <a:t> 3)  test model</a:t>
            </a:r>
          </a:p>
          <a:p>
            <a:pPr algn="l" defTabSz="914400">
              <a:lnSpc>
                <a:spcPct val="120000"/>
              </a:lnSpc>
              <a:defRPr sz="2000" b="0">
                <a:uFillTx/>
              </a:defRPr>
            </a:pPr>
            <a:r>
              <a:rPr i="1"/>
              <a:t> 4)  parameter tuning</a:t>
            </a:r>
          </a:p>
        </p:txBody>
      </p:sp>
      <p:pic>
        <p:nvPicPr>
          <p:cNvPr id="240" name="image10.png"/>
          <p:cNvPicPr>
            <a:picLocks noChangeAspect="1"/>
          </p:cNvPicPr>
          <p:nvPr/>
        </p:nvPicPr>
        <p:blipFill>
          <a:blip r:embed="rId2">
            <a:extLst/>
          </a:blip>
          <a:stretch>
            <a:fillRect/>
          </a:stretch>
        </p:blipFill>
        <p:spPr>
          <a:xfrm>
            <a:off x="5830357" y="2584937"/>
            <a:ext cx="1824568" cy="1263163"/>
          </a:xfrm>
          <a:prstGeom prst="rect">
            <a:avLst/>
          </a:prstGeom>
          <a:ln w="12700">
            <a:miter lim="400000"/>
          </a:ln>
        </p:spPr>
      </p:pic>
      <p:sp>
        <p:nvSpPr>
          <p:cNvPr id="241" name="Shape 241"/>
          <p:cNvSpPr/>
          <p:nvPr/>
        </p:nvSpPr>
        <p:spPr>
          <a:xfrm>
            <a:off x="6359524" y="2977606"/>
            <a:ext cx="91440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model</a:t>
            </a:r>
          </a:p>
        </p:txBody>
      </p:sp>
      <p:sp>
        <p:nvSpPr>
          <p:cNvPr id="242" name="Shape 242"/>
          <p:cNvSpPr/>
          <p:nvPr/>
        </p:nvSpPr>
        <p:spPr>
          <a:xfrm>
            <a:off x="3675623" y="4762500"/>
            <a:ext cx="85401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dataset</a:t>
            </a:r>
          </a:p>
        </p:txBody>
      </p:sp>
      <p:sp>
        <p:nvSpPr>
          <p:cNvPr id="243" name="Shape 243"/>
          <p:cNvSpPr/>
          <p:nvPr/>
        </p:nvSpPr>
        <p:spPr>
          <a:xfrm>
            <a:off x="5216524" y="2933700"/>
            <a:ext cx="685801" cy="228600"/>
          </a:xfrm>
          <a:prstGeom prst="line">
            <a:avLst/>
          </a:prstGeom>
          <a:ln w="12700">
            <a:solidFill>
              <a:srgbClr val="000000"/>
            </a:solidFill>
            <a:tailEnd type="triangle"/>
          </a:ln>
        </p:spPr>
        <p:txBody>
          <a:bodyPr lIns="45719" rIns="45719"/>
          <a:lstStyle/>
          <a:p>
            <a:pPr algn="l" defTabSz="457200">
              <a:defRPr sz="1200" b="0">
                <a:uFillTx/>
              </a:defRPr>
            </a:pPr>
            <a:endParaRPr/>
          </a:p>
        </p:txBody>
      </p:sp>
      <p:sp>
        <p:nvSpPr>
          <p:cNvPr id="244" name="Shape 244"/>
          <p:cNvSpPr/>
          <p:nvPr/>
        </p:nvSpPr>
        <p:spPr>
          <a:xfrm flipH="1">
            <a:off x="5216525" y="3515565"/>
            <a:ext cx="646579" cy="323290"/>
          </a:xfrm>
          <a:prstGeom prst="line">
            <a:avLst/>
          </a:prstGeom>
          <a:ln w="12700">
            <a:solidFill>
              <a:srgbClr val="000000"/>
            </a:solidFill>
            <a:tailEnd type="triangle"/>
          </a:ln>
        </p:spPr>
        <p:txBody>
          <a:bodyPr lIns="45719" rIns="45719"/>
          <a:lstStyle/>
          <a:p>
            <a:pPr algn="l" defTabSz="457200">
              <a:defRPr sz="1200" b="0">
                <a:uFillTx/>
              </a:defRPr>
            </a:pPr>
            <a:endParaRPr/>
          </a:p>
        </p:txBody>
      </p:sp>
      <p:pic>
        <p:nvPicPr>
          <p:cNvPr id="245" name="image12.png"/>
          <p:cNvPicPr>
            <a:picLocks noChangeAspect="1"/>
          </p:cNvPicPr>
          <p:nvPr/>
        </p:nvPicPr>
        <p:blipFill>
          <a:blip r:embed="rId3">
            <a:extLst/>
          </a:blip>
          <a:stretch>
            <a:fillRect/>
          </a:stretch>
        </p:blipFill>
        <p:spPr>
          <a:xfrm>
            <a:off x="3159124" y="1679544"/>
            <a:ext cx="1981201" cy="3159156"/>
          </a:xfrm>
          <a:prstGeom prst="rect">
            <a:avLst/>
          </a:prstGeom>
          <a:ln w="12700">
            <a:miter lim="400000"/>
          </a:ln>
        </p:spPr>
      </p:pic>
      <p:sp>
        <p:nvSpPr>
          <p:cNvPr id="246" name="Shape 246"/>
          <p:cNvSpPr/>
          <p:nvPr/>
        </p:nvSpPr>
        <p:spPr>
          <a:xfrm>
            <a:off x="3493043" y="2488168"/>
            <a:ext cx="1222361"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training set</a:t>
            </a:r>
          </a:p>
        </p:txBody>
      </p:sp>
      <p:sp>
        <p:nvSpPr>
          <p:cNvPr id="247" name="Shape 247"/>
          <p:cNvSpPr/>
          <p:nvPr/>
        </p:nvSpPr>
        <p:spPr>
          <a:xfrm>
            <a:off x="3683691" y="4012167"/>
            <a:ext cx="841064"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test set</a:t>
            </a:r>
          </a:p>
        </p:txBody>
      </p:sp>
      <p:sp>
        <p:nvSpPr>
          <p:cNvPr id="248" name="Shape 248"/>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249" name="Shape 249"/>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13</a:t>
            </a:fld>
            <a:endParaRPr/>
          </a:p>
        </p:txBody>
      </p:sp>
    </p:spTree>
  </p:cSld>
  <p:clrMapOvr>
    <a:masterClrMapping/>
  </p:clrMapOvr>
  <p:transition xmlns:p14="http://schemas.microsoft.com/office/powerpoint/2010/mai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p:nvPr/>
        </p:nvSpPr>
        <p:spPr>
          <a:xfrm>
            <a:off x="263524" y="1028700"/>
            <a:ext cx="6105721" cy="229806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r>
              <a:rPr i="1" dirty="0"/>
              <a:t>Q: How can we make a model that generalizes well?</a:t>
            </a:r>
          </a:p>
          <a:p>
            <a:pPr algn="l" defTabSz="914400">
              <a:lnSpc>
                <a:spcPct val="120000"/>
              </a:lnSpc>
              <a:defRPr sz="2000" b="0">
                <a:uFillTx/>
              </a:defRPr>
            </a:pPr>
            <a:r>
              <a:rPr i="1" dirty="0"/>
              <a:t> 1)  split dataset</a:t>
            </a:r>
          </a:p>
          <a:p>
            <a:pPr algn="l" defTabSz="914400">
              <a:lnSpc>
                <a:spcPct val="120000"/>
              </a:lnSpc>
              <a:defRPr sz="2000" b="0">
                <a:uFillTx/>
              </a:defRPr>
            </a:pPr>
            <a:r>
              <a:rPr i="1" dirty="0"/>
              <a:t> 2)  train model</a:t>
            </a:r>
          </a:p>
          <a:p>
            <a:pPr algn="l" defTabSz="914400">
              <a:lnSpc>
                <a:spcPct val="120000"/>
              </a:lnSpc>
              <a:defRPr sz="2000" b="0">
                <a:uFillTx/>
              </a:defRPr>
            </a:pPr>
            <a:r>
              <a:rPr i="1" dirty="0"/>
              <a:t> 3)  test model</a:t>
            </a:r>
          </a:p>
          <a:p>
            <a:pPr algn="l" defTabSz="914400">
              <a:lnSpc>
                <a:spcPct val="120000"/>
              </a:lnSpc>
              <a:defRPr sz="2000" b="0">
                <a:uFillTx/>
              </a:defRPr>
            </a:pPr>
            <a:r>
              <a:rPr i="1" dirty="0"/>
              <a:t> 4)  parameter tuning</a:t>
            </a:r>
          </a:p>
          <a:p>
            <a:pPr algn="l" defTabSz="914400">
              <a:lnSpc>
                <a:spcPct val="120000"/>
              </a:lnSpc>
              <a:defRPr sz="2000" b="0">
                <a:uFillTx/>
              </a:defRPr>
            </a:pPr>
            <a:r>
              <a:rPr i="1" dirty="0"/>
              <a:t> 5)  choose best </a:t>
            </a:r>
            <a:r>
              <a:rPr i="1" dirty="0" smtClean="0"/>
              <a:t>model</a:t>
            </a:r>
            <a:endParaRPr i="1" dirty="0"/>
          </a:p>
        </p:txBody>
      </p:sp>
      <p:pic>
        <p:nvPicPr>
          <p:cNvPr id="252" name="image10.png"/>
          <p:cNvPicPr>
            <a:picLocks noChangeAspect="1"/>
          </p:cNvPicPr>
          <p:nvPr/>
        </p:nvPicPr>
        <p:blipFill>
          <a:blip r:embed="rId2">
            <a:extLst/>
          </a:blip>
          <a:stretch>
            <a:fillRect/>
          </a:stretch>
        </p:blipFill>
        <p:spPr>
          <a:xfrm>
            <a:off x="5830357" y="2584937"/>
            <a:ext cx="1824568" cy="1263163"/>
          </a:xfrm>
          <a:prstGeom prst="rect">
            <a:avLst/>
          </a:prstGeom>
          <a:ln w="12700">
            <a:miter lim="400000"/>
          </a:ln>
        </p:spPr>
      </p:pic>
      <p:sp>
        <p:nvSpPr>
          <p:cNvPr id="253" name="Shape 253"/>
          <p:cNvSpPr/>
          <p:nvPr/>
        </p:nvSpPr>
        <p:spPr>
          <a:xfrm>
            <a:off x="6359525" y="2977606"/>
            <a:ext cx="91440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model</a:t>
            </a:r>
          </a:p>
        </p:txBody>
      </p:sp>
      <p:sp>
        <p:nvSpPr>
          <p:cNvPr id="254" name="Shape 254"/>
          <p:cNvSpPr/>
          <p:nvPr/>
        </p:nvSpPr>
        <p:spPr>
          <a:xfrm>
            <a:off x="3675623" y="4762500"/>
            <a:ext cx="85401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dataset</a:t>
            </a:r>
          </a:p>
        </p:txBody>
      </p:sp>
      <p:sp>
        <p:nvSpPr>
          <p:cNvPr id="255" name="Shape 255"/>
          <p:cNvSpPr/>
          <p:nvPr/>
        </p:nvSpPr>
        <p:spPr>
          <a:xfrm>
            <a:off x="5216524" y="2933700"/>
            <a:ext cx="685801" cy="228600"/>
          </a:xfrm>
          <a:prstGeom prst="line">
            <a:avLst/>
          </a:prstGeom>
          <a:ln w="12700">
            <a:solidFill>
              <a:srgbClr val="000000"/>
            </a:solidFill>
            <a:tailEnd type="triangle"/>
          </a:ln>
        </p:spPr>
        <p:txBody>
          <a:bodyPr lIns="45719" rIns="45719"/>
          <a:lstStyle/>
          <a:p>
            <a:pPr algn="l" defTabSz="457200">
              <a:defRPr sz="1200" b="0">
                <a:uFillTx/>
              </a:defRPr>
            </a:pPr>
            <a:endParaRPr/>
          </a:p>
        </p:txBody>
      </p:sp>
      <p:sp>
        <p:nvSpPr>
          <p:cNvPr id="256" name="Shape 256"/>
          <p:cNvSpPr/>
          <p:nvPr/>
        </p:nvSpPr>
        <p:spPr>
          <a:xfrm flipH="1">
            <a:off x="5216525" y="3515565"/>
            <a:ext cx="646579" cy="323290"/>
          </a:xfrm>
          <a:prstGeom prst="line">
            <a:avLst/>
          </a:prstGeom>
          <a:ln w="12700">
            <a:solidFill>
              <a:srgbClr val="000000"/>
            </a:solidFill>
            <a:tailEnd type="triangle"/>
          </a:ln>
        </p:spPr>
        <p:txBody>
          <a:bodyPr lIns="45719" rIns="45719"/>
          <a:lstStyle/>
          <a:p>
            <a:pPr algn="l" defTabSz="457200">
              <a:defRPr sz="1200" b="0">
                <a:uFillTx/>
              </a:defRPr>
            </a:pPr>
            <a:endParaRPr/>
          </a:p>
        </p:txBody>
      </p:sp>
      <p:pic>
        <p:nvPicPr>
          <p:cNvPr id="257" name="image12.png"/>
          <p:cNvPicPr>
            <a:picLocks noChangeAspect="1"/>
          </p:cNvPicPr>
          <p:nvPr/>
        </p:nvPicPr>
        <p:blipFill>
          <a:blip r:embed="rId3">
            <a:extLst/>
          </a:blip>
          <a:stretch>
            <a:fillRect/>
          </a:stretch>
        </p:blipFill>
        <p:spPr>
          <a:xfrm>
            <a:off x="3159124" y="1679544"/>
            <a:ext cx="1981201" cy="3159156"/>
          </a:xfrm>
          <a:prstGeom prst="rect">
            <a:avLst/>
          </a:prstGeom>
          <a:ln w="12700">
            <a:miter lim="400000"/>
          </a:ln>
        </p:spPr>
      </p:pic>
      <p:sp>
        <p:nvSpPr>
          <p:cNvPr id="258" name="Shape 258"/>
          <p:cNvSpPr/>
          <p:nvPr/>
        </p:nvSpPr>
        <p:spPr>
          <a:xfrm>
            <a:off x="3493043" y="2488168"/>
            <a:ext cx="1222361"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training set</a:t>
            </a:r>
          </a:p>
        </p:txBody>
      </p:sp>
      <p:sp>
        <p:nvSpPr>
          <p:cNvPr id="259" name="Shape 259"/>
          <p:cNvSpPr/>
          <p:nvPr/>
        </p:nvSpPr>
        <p:spPr>
          <a:xfrm>
            <a:off x="3683691" y="4012167"/>
            <a:ext cx="841064"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test set</a:t>
            </a:r>
          </a:p>
        </p:txBody>
      </p:sp>
      <p:sp>
        <p:nvSpPr>
          <p:cNvPr id="260" name="Shape 260"/>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261" name="Shape 261"/>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14</a:t>
            </a:fld>
            <a:endParaRPr/>
          </a:p>
        </p:txBody>
      </p:sp>
    </p:spTree>
  </p:cSld>
  <p:clrMapOvr>
    <a:masterClrMapping/>
  </p:clrMapOvr>
  <p:transition xmlns:p14="http://schemas.microsoft.com/office/powerpoint/2010/mai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Shape 263"/>
          <p:cNvSpPr/>
          <p:nvPr/>
        </p:nvSpPr>
        <p:spPr>
          <a:xfrm>
            <a:off x="263524" y="1028699"/>
            <a:ext cx="6105721" cy="266739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r>
              <a:rPr i="1" dirty="0"/>
              <a:t>Q: How can we make a model that generalizes well?</a:t>
            </a:r>
          </a:p>
          <a:p>
            <a:pPr algn="l" defTabSz="914400">
              <a:lnSpc>
                <a:spcPct val="120000"/>
              </a:lnSpc>
              <a:defRPr sz="2000" b="0">
                <a:uFillTx/>
              </a:defRPr>
            </a:pPr>
            <a:r>
              <a:rPr i="1" dirty="0"/>
              <a:t> 1)  split dataset</a:t>
            </a:r>
          </a:p>
          <a:p>
            <a:pPr algn="l" defTabSz="914400">
              <a:lnSpc>
                <a:spcPct val="120000"/>
              </a:lnSpc>
              <a:defRPr sz="2000" b="0">
                <a:uFillTx/>
              </a:defRPr>
            </a:pPr>
            <a:r>
              <a:rPr i="1" dirty="0"/>
              <a:t> 2)  train model</a:t>
            </a:r>
          </a:p>
          <a:p>
            <a:pPr algn="l" defTabSz="914400">
              <a:lnSpc>
                <a:spcPct val="120000"/>
              </a:lnSpc>
              <a:defRPr sz="2000" b="0">
                <a:uFillTx/>
              </a:defRPr>
            </a:pPr>
            <a:r>
              <a:rPr i="1" dirty="0"/>
              <a:t> 3)  test model</a:t>
            </a:r>
          </a:p>
          <a:p>
            <a:pPr algn="l" defTabSz="914400">
              <a:lnSpc>
                <a:spcPct val="120000"/>
              </a:lnSpc>
              <a:defRPr sz="2000" b="0">
                <a:uFillTx/>
              </a:defRPr>
            </a:pPr>
            <a:r>
              <a:rPr i="1" dirty="0"/>
              <a:t> 4)  parameter tuning</a:t>
            </a:r>
          </a:p>
          <a:p>
            <a:pPr algn="l" defTabSz="914400">
              <a:lnSpc>
                <a:spcPct val="120000"/>
              </a:lnSpc>
              <a:defRPr sz="2000" b="0">
                <a:uFillTx/>
              </a:defRPr>
            </a:pPr>
            <a:r>
              <a:rPr i="1" dirty="0"/>
              <a:t> 5)  choose best </a:t>
            </a:r>
            <a:r>
              <a:rPr i="1" dirty="0" smtClean="0"/>
              <a:t>model</a:t>
            </a:r>
            <a:endParaRPr i="1" dirty="0"/>
          </a:p>
          <a:p>
            <a:pPr algn="l" defTabSz="914400">
              <a:lnSpc>
                <a:spcPct val="120000"/>
              </a:lnSpc>
              <a:defRPr sz="2000" b="0">
                <a:uFillTx/>
              </a:defRPr>
            </a:pPr>
            <a:r>
              <a:rPr i="1" dirty="0"/>
              <a:t> 6)  train on </a:t>
            </a:r>
            <a:r>
              <a:rPr b="1" i="1" dirty="0"/>
              <a:t>all</a:t>
            </a:r>
            <a:r>
              <a:rPr i="1" dirty="0"/>
              <a:t> data</a:t>
            </a:r>
          </a:p>
        </p:txBody>
      </p:sp>
      <p:pic>
        <p:nvPicPr>
          <p:cNvPr id="264" name="image10.png"/>
          <p:cNvPicPr>
            <a:picLocks noChangeAspect="1"/>
          </p:cNvPicPr>
          <p:nvPr/>
        </p:nvPicPr>
        <p:blipFill>
          <a:blip r:embed="rId2">
            <a:extLst/>
          </a:blip>
          <a:stretch>
            <a:fillRect/>
          </a:stretch>
        </p:blipFill>
        <p:spPr>
          <a:xfrm>
            <a:off x="5830357" y="2584937"/>
            <a:ext cx="1824568" cy="1263163"/>
          </a:xfrm>
          <a:prstGeom prst="rect">
            <a:avLst/>
          </a:prstGeom>
          <a:ln w="12700">
            <a:miter lim="400000"/>
          </a:ln>
        </p:spPr>
      </p:pic>
      <p:sp>
        <p:nvSpPr>
          <p:cNvPr id="265" name="Shape 265"/>
          <p:cNvSpPr/>
          <p:nvPr/>
        </p:nvSpPr>
        <p:spPr>
          <a:xfrm>
            <a:off x="6359524" y="2977606"/>
            <a:ext cx="91440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model</a:t>
            </a:r>
          </a:p>
        </p:txBody>
      </p:sp>
      <p:sp>
        <p:nvSpPr>
          <p:cNvPr id="266" name="Shape 266"/>
          <p:cNvSpPr/>
          <p:nvPr/>
        </p:nvSpPr>
        <p:spPr>
          <a:xfrm>
            <a:off x="3675623" y="4762500"/>
            <a:ext cx="85401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dataset</a:t>
            </a:r>
          </a:p>
        </p:txBody>
      </p:sp>
      <p:sp>
        <p:nvSpPr>
          <p:cNvPr id="267" name="Shape 267"/>
          <p:cNvSpPr/>
          <p:nvPr/>
        </p:nvSpPr>
        <p:spPr>
          <a:xfrm>
            <a:off x="5216524" y="2933700"/>
            <a:ext cx="685801" cy="228600"/>
          </a:xfrm>
          <a:prstGeom prst="line">
            <a:avLst/>
          </a:prstGeom>
          <a:ln w="12700">
            <a:solidFill>
              <a:srgbClr val="000000"/>
            </a:solidFill>
            <a:tailEnd type="triangle"/>
          </a:ln>
        </p:spPr>
        <p:txBody>
          <a:bodyPr lIns="45719" rIns="45719"/>
          <a:lstStyle/>
          <a:p>
            <a:pPr algn="l" defTabSz="457200">
              <a:defRPr sz="1200" b="0">
                <a:uFillTx/>
              </a:defRPr>
            </a:pPr>
            <a:endParaRPr/>
          </a:p>
        </p:txBody>
      </p:sp>
      <p:sp>
        <p:nvSpPr>
          <p:cNvPr id="268" name="Shape 268"/>
          <p:cNvSpPr/>
          <p:nvPr/>
        </p:nvSpPr>
        <p:spPr>
          <a:xfrm flipH="1">
            <a:off x="5216525" y="3515565"/>
            <a:ext cx="646579" cy="323290"/>
          </a:xfrm>
          <a:prstGeom prst="line">
            <a:avLst/>
          </a:prstGeom>
          <a:ln w="12700">
            <a:solidFill>
              <a:srgbClr val="000000"/>
            </a:solidFill>
            <a:tailEnd type="triangle"/>
          </a:ln>
        </p:spPr>
        <p:txBody>
          <a:bodyPr lIns="45719" rIns="45719"/>
          <a:lstStyle/>
          <a:p>
            <a:pPr algn="l" defTabSz="457200">
              <a:defRPr sz="1200" b="0">
                <a:uFillTx/>
              </a:defRPr>
            </a:pPr>
            <a:endParaRPr/>
          </a:p>
        </p:txBody>
      </p:sp>
      <p:pic>
        <p:nvPicPr>
          <p:cNvPr id="269" name="image12.png"/>
          <p:cNvPicPr>
            <a:picLocks noChangeAspect="1"/>
          </p:cNvPicPr>
          <p:nvPr/>
        </p:nvPicPr>
        <p:blipFill>
          <a:blip r:embed="rId3">
            <a:extLst/>
          </a:blip>
          <a:stretch>
            <a:fillRect/>
          </a:stretch>
        </p:blipFill>
        <p:spPr>
          <a:xfrm>
            <a:off x="3159124" y="1679544"/>
            <a:ext cx="1981201" cy="3159156"/>
          </a:xfrm>
          <a:prstGeom prst="rect">
            <a:avLst/>
          </a:prstGeom>
          <a:ln w="12700">
            <a:miter lim="400000"/>
          </a:ln>
        </p:spPr>
      </p:pic>
      <p:sp>
        <p:nvSpPr>
          <p:cNvPr id="270" name="Shape 270"/>
          <p:cNvSpPr/>
          <p:nvPr/>
        </p:nvSpPr>
        <p:spPr>
          <a:xfrm>
            <a:off x="3493043" y="2488168"/>
            <a:ext cx="1222361"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training set</a:t>
            </a:r>
          </a:p>
        </p:txBody>
      </p:sp>
      <p:sp>
        <p:nvSpPr>
          <p:cNvPr id="271" name="Shape 271"/>
          <p:cNvSpPr/>
          <p:nvPr/>
        </p:nvSpPr>
        <p:spPr>
          <a:xfrm>
            <a:off x="3683691" y="4012167"/>
            <a:ext cx="841064"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test set</a:t>
            </a:r>
          </a:p>
        </p:txBody>
      </p:sp>
      <p:sp>
        <p:nvSpPr>
          <p:cNvPr id="272" name="Shape 272"/>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273" name="Shape 273"/>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15</a:t>
            </a:fld>
            <a:endParaRPr/>
          </a:p>
        </p:txBody>
      </p:sp>
    </p:spTree>
  </p:cSld>
  <p:clrMapOvr>
    <a:masterClrMapping/>
  </p:clrMapOvr>
  <p:transition xmlns:p14="http://schemas.microsoft.com/office/powerpoint/2010/mai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Shape 275"/>
          <p:cNvSpPr/>
          <p:nvPr/>
        </p:nvSpPr>
        <p:spPr>
          <a:xfrm>
            <a:off x="263524" y="1028699"/>
            <a:ext cx="6075993" cy="332232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r>
              <a:rPr i="1"/>
              <a:t>Q: How can we make a model that generalizes well?</a:t>
            </a:r>
          </a:p>
          <a:p>
            <a:pPr algn="l" defTabSz="914400">
              <a:lnSpc>
                <a:spcPct val="120000"/>
              </a:lnSpc>
              <a:defRPr sz="2000" b="0">
                <a:uFillTx/>
              </a:defRPr>
            </a:pPr>
            <a:r>
              <a:rPr i="1"/>
              <a:t> 1)  split dataset</a:t>
            </a:r>
          </a:p>
          <a:p>
            <a:pPr algn="l" defTabSz="914400">
              <a:lnSpc>
                <a:spcPct val="120000"/>
              </a:lnSpc>
              <a:defRPr sz="2000" b="0">
                <a:uFillTx/>
              </a:defRPr>
            </a:pPr>
            <a:r>
              <a:rPr i="1"/>
              <a:t> 2)  train model</a:t>
            </a:r>
          </a:p>
          <a:p>
            <a:pPr algn="l" defTabSz="914400">
              <a:lnSpc>
                <a:spcPct val="120000"/>
              </a:lnSpc>
              <a:defRPr sz="2000" b="0">
                <a:uFillTx/>
              </a:defRPr>
            </a:pPr>
            <a:r>
              <a:rPr i="1"/>
              <a:t> 3)  test model</a:t>
            </a:r>
          </a:p>
          <a:p>
            <a:pPr algn="l" defTabSz="914400">
              <a:lnSpc>
                <a:spcPct val="120000"/>
              </a:lnSpc>
              <a:defRPr sz="2000" b="0">
                <a:uFillTx/>
              </a:defRPr>
            </a:pPr>
            <a:r>
              <a:rPr i="1"/>
              <a:t> 4)  parameter tuning</a:t>
            </a:r>
          </a:p>
          <a:p>
            <a:pPr algn="l" defTabSz="914400">
              <a:lnSpc>
                <a:spcPct val="120000"/>
              </a:lnSpc>
              <a:defRPr sz="2000" b="0">
                <a:uFillTx/>
              </a:defRPr>
            </a:pPr>
            <a:r>
              <a:rPr i="1"/>
              <a:t> 5)  choose best model</a:t>
            </a:r>
          </a:p>
          <a:p>
            <a:pPr algn="l" defTabSz="914400">
              <a:lnSpc>
                <a:spcPct val="120000"/>
              </a:lnSpc>
              <a:defRPr sz="2000" b="0">
                <a:uFillTx/>
              </a:defRPr>
            </a:pPr>
            <a:r>
              <a:rPr i="1"/>
              <a:t> 6)  train on </a:t>
            </a:r>
            <a:r>
              <a:rPr b="1" i="1"/>
              <a:t>all</a:t>
            </a:r>
            <a:r>
              <a:rPr i="1"/>
              <a:t> data</a:t>
            </a:r>
          </a:p>
          <a:p>
            <a:pPr algn="l" defTabSz="914400">
              <a:lnSpc>
                <a:spcPct val="120000"/>
              </a:lnSpc>
              <a:defRPr sz="2000" b="0">
                <a:uFillTx/>
              </a:defRPr>
            </a:pPr>
            <a:r>
              <a:rPr i="1"/>
              <a:t> 7)  make predictions</a:t>
            </a:r>
          </a:p>
          <a:p>
            <a:pPr algn="l" defTabSz="914400">
              <a:lnSpc>
                <a:spcPct val="120000"/>
              </a:lnSpc>
              <a:defRPr sz="2000" b="0">
                <a:uFillTx/>
              </a:defRPr>
            </a:pPr>
            <a:r>
              <a:rPr i="1"/>
              <a:t>      on new data</a:t>
            </a:r>
          </a:p>
        </p:txBody>
      </p:sp>
      <p:pic>
        <p:nvPicPr>
          <p:cNvPr id="276" name="image10.png"/>
          <p:cNvPicPr>
            <a:picLocks noChangeAspect="1"/>
          </p:cNvPicPr>
          <p:nvPr/>
        </p:nvPicPr>
        <p:blipFill>
          <a:blip r:embed="rId2">
            <a:extLst/>
          </a:blip>
          <a:stretch>
            <a:fillRect/>
          </a:stretch>
        </p:blipFill>
        <p:spPr>
          <a:xfrm>
            <a:off x="5830357" y="2584937"/>
            <a:ext cx="1824568" cy="1263163"/>
          </a:xfrm>
          <a:prstGeom prst="rect">
            <a:avLst/>
          </a:prstGeom>
          <a:ln w="12700">
            <a:miter lim="400000"/>
          </a:ln>
        </p:spPr>
      </p:pic>
      <p:sp>
        <p:nvSpPr>
          <p:cNvPr id="277" name="Shape 277"/>
          <p:cNvSpPr/>
          <p:nvPr/>
        </p:nvSpPr>
        <p:spPr>
          <a:xfrm>
            <a:off x="6359524" y="2977606"/>
            <a:ext cx="91440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model</a:t>
            </a:r>
          </a:p>
        </p:txBody>
      </p:sp>
      <p:sp>
        <p:nvSpPr>
          <p:cNvPr id="278" name="Shape 278"/>
          <p:cNvSpPr/>
          <p:nvPr/>
        </p:nvSpPr>
        <p:spPr>
          <a:xfrm>
            <a:off x="3675623" y="4762500"/>
            <a:ext cx="85401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dataset</a:t>
            </a:r>
          </a:p>
        </p:txBody>
      </p:sp>
      <p:sp>
        <p:nvSpPr>
          <p:cNvPr id="279" name="Shape 279"/>
          <p:cNvSpPr/>
          <p:nvPr/>
        </p:nvSpPr>
        <p:spPr>
          <a:xfrm>
            <a:off x="5216524" y="2933700"/>
            <a:ext cx="685801" cy="228600"/>
          </a:xfrm>
          <a:prstGeom prst="line">
            <a:avLst/>
          </a:prstGeom>
          <a:ln w="12700">
            <a:solidFill>
              <a:srgbClr val="000000"/>
            </a:solidFill>
            <a:tailEnd type="triangle"/>
          </a:ln>
        </p:spPr>
        <p:txBody>
          <a:bodyPr lIns="45719" rIns="45719"/>
          <a:lstStyle/>
          <a:p>
            <a:pPr algn="l" defTabSz="457200">
              <a:defRPr sz="1200" b="0">
                <a:uFillTx/>
              </a:defRPr>
            </a:pPr>
            <a:endParaRPr/>
          </a:p>
        </p:txBody>
      </p:sp>
      <p:sp>
        <p:nvSpPr>
          <p:cNvPr id="280" name="Shape 280"/>
          <p:cNvSpPr/>
          <p:nvPr/>
        </p:nvSpPr>
        <p:spPr>
          <a:xfrm flipH="1">
            <a:off x="5216525" y="3515565"/>
            <a:ext cx="646579" cy="323290"/>
          </a:xfrm>
          <a:prstGeom prst="line">
            <a:avLst/>
          </a:prstGeom>
          <a:ln w="12700">
            <a:solidFill>
              <a:srgbClr val="000000"/>
            </a:solidFill>
            <a:tailEnd type="triangle"/>
          </a:ln>
        </p:spPr>
        <p:txBody>
          <a:bodyPr lIns="45719" rIns="45719"/>
          <a:lstStyle/>
          <a:p>
            <a:pPr algn="l" defTabSz="457200">
              <a:defRPr sz="1200" b="0">
                <a:uFillTx/>
              </a:defRPr>
            </a:pPr>
            <a:endParaRPr/>
          </a:p>
        </p:txBody>
      </p:sp>
      <p:pic>
        <p:nvPicPr>
          <p:cNvPr id="281" name="image12.png"/>
          <p:cNvPicPr>
            <a:picLocks noChangeAspect="1"/>
          </p:cNvPicPr>
          <p:nvPr/>
        </p:nvPicPr>
        <p:blipFill>
          <a:blip r:embed="rId3">
            <a:extLst/>
          </a:blip>
          <a:stretch>
            <a:fillRect/>
          </a:stretch>
        </p:blipFill>
        <p:spPr>
          <a:xfrm>
            <a:off x="3159124" y="1679544"/>
            <a:ext cx="1981201" cy="3159156"/>
          </a:xfrm>
          <a:prstGeom prst="rect">
            <a:avLst/>
          </a:prstGeom>
          <a:ln w="12700">
            <a:miter lim="400000"/>
          </a:ln>
        </p:spPr>
      </p:pic>
      <p:sp>
        <p:nvSpPr>
          <p:cNvPr id="282" name="Shape 282"/>
          <p:cNvSpPr/>
          <p:nvPr/>
        </p:nvSpPr>
        <p:spPr>
          <a:xfrm>
            <a:off x="3683691" y="4012167"/>
            <a:ext cx="841064"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test set</a:t>
            </a:r>
          </a:p>
        </p:txBody>
      </p:sp>
      <p:sp>
        <p:nvSpPr>
          <p:cNvPr id="283" name="Shape 283"/>
          <p:cNvSpPr/>
          <p:nvPr/>
        </p:nvSpPr>
        <p:spPr>
          <a:xfrm>
            <a:off x="3493043" y="2488168"/>
            <a:ext cx="1222361"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training set</a:t>
            </a:r>
          </a:p>
        </p:txBody>
      </p:sp>
      <p:sp>
        <p:nvSpPr>
          <p:cNvPr id="284" name="Shape 284"/>
          <p:cNvSpPr/>
          <p:nvPr/>
        </p:nvSpPr>
        <p:spPr>
          <a:xfrm>
            <a:off x="6816809" y="3736852"/>
            <a:ext cx="152401" cy="263965"/>
          </a:xfrm>
          <a:prstGeom prst="line">
            <a:avLst/>
          </a:prstGeom>
          <a:ln w="12700">
            <a:solidFill>
              <a:srgbClr val="000000"/>
            </a:solidFill>
            <a:tailEnd type="triangle"/>
          </a:ln>
        </p:spPr>
        <p:txBody>
          <a:bodyPr lIns="45719" rIns="45719"/>
          <a:lstStyle/>
          <a:p>
            <a:pPr algn="l" defTabSz="457200">
              <a:defRPr sz="1200" b="0">
                <a:uFillTx/>
              </a:defRPr>
            </a:pPr>
            <a:endParaRPr/>
          </a:p>
        </p:txBody>
      </p:sp>
      <p:pic>
        <p:nvPicPr>
          <p:cNvPr id="285" name="image13.png"/>
          <p:cNvPicPr>
            <a:picLocks noChangeAspect="1"/>
          </p:cNvPicPr>
          <p:nvPr/>
        </p:nvPicPr>
        <p:blipFill>
          <a:blip r:embed="rId4">
            <a:extLst/>
          </a:blip>
          <a:stretch>
            <a:fillRect/>
          </a:stretch>
        </p:blipFill>
        <p:spPr>
          <a:xfrm>
            <a:off x="6773861" y="4076700"/>
            <a:ext cx="1643064" cy="1040331"/>
          </a:xfrm>
          <a:prstGeom prst="rect">
            <a:avLst/>
          </a:prstGeom>
          <a:ln w="12700">
            <a:miter lim="400000"/>
          </a:ln>
        </p:spPr>
      </p:pic>
      <p:sp>
        <p:nvSpPr>
          <p:cNvPr id="286" name="Shape 286"/>
          <p:cNvSpPr/>
          <p:nvPr/>
        </p:nvSpPr>
        <p:spPr>
          <a:xfrm>
            <a:off x="7053062" y="4393167"/>
            <a:ext cx="1031936"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new data</a:t>
            </a:r>
          </a:p>
        </p:txBody>
      </p:sp>
      <p:sp>
        <p:nvSpPr>
          <p:cNvPr id="287" name="Shape 287"/>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288" name="Shape 288"/>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16</a:t>
            </a:fld>
            <a:endParaRPr/>
          </a:p>
        </p:txBody>
      </p:sp>
    </p:spTree>
  </p:cSld>
  <p:clrMapOvr>
    <a:masterClrMapping/>
  </p:clrMapOvr>
  <p:transition xmlns:p14="http://schemas.microsoft.com/office/powerpoint/2010/mai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p:nvPr/>
        </p:nvSpPr>
        <p:spPr>
          <a:xfrm>
            <a:off x="263524" y="1028699"/>
            <a:ext cx="6075993" cy="332232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r>
              <a:rPr i="1"/>
              <a:t>Q: How can we make a model that generalizes well?</a:t>
            </a:r>
          </a:p>
          <a:p>
            <a:pPr algn="l" defTabSz="914400">
              <a:lnSpc>
                <a:spcPct val="120000"/>
              </a:lnSpc>
              <a:defRPr sz="2000" b="0">
                <a:uFillTx/>
              </a:defRPr>
            </a:pPr>
            <a:r>
              <a:rPr i="1"/>
              <a:t> 1)  split dataset</a:t>
            </a:r>
          </a:p>
          <a:p>
            <a:pPr algn="l" defTabSz="914400">
              <a:lnSpc>
                <a:spcPct val="120000"/>
              </a:lnSpc>
              <a:defRPr sz="2000" b="0">
                <a:uFillTx/>
              </a:defRPr>
            </a:pPr>
            <a:r>
              <a:rPr i="1"/>
              <a:t> 2)  train model</a:t>
            </a:r>
          </a:p>
          <a:p>
            <a:pPr algn="l" defTabSz="914400">
              <a:lnSpc>
                <a:spcPct val="120000"/>
              </a:lnSpc>
              <a:defRPr sz="2000" b="0">
                <a:uFillTx/>
              </a:defRPr>
            </a:pPr>
            <a:r>
              <a:rPr i="1"/>
              <a:t> 3)  test model</a:t>
            </a:r>
          </a:p>
          <a:p>
            <a:pPr algn="l" defTabSz="914400">
              <a:lnSpc>
                <a:spcPct val="120000"/>
              </a:lnSpc>
              <a:defRPr sz="2000" b="0">
                <a:uFillTx/>
              </a:defRPr>
            </a:pPr>
            <a:r>
              <a:rPr i="1"/>
              <a:t> 4)  parameter tuning</a:t>
            </a:r>
          </a:p>
          <a:p>
            <a:pPr algn="l" defTabSz="914400">
              <a:lnSpc>
                <a:spcPct val="120000"/>
              </a:lnSpc>
              <a:defRPr sz="2000" b="0">
                <a:uFillTx/>
              </a:defRPr>
            </a:pPr>
            <a:r>
              <a:rPr i="1"/>
              <a:t> 5)  choose best model</a:t>
            </a:r>
          </a:p>
          <a:p>
            <a:pPr algn="l" defTabSz="914400">
              <a:lnSpc>
                <a:spcPct val="120000"/>
              </a:lnSpc>
              <a:defRPr sz="2000" b="0">
                <a:uFillTx/>
              </a:defRPr>
            </a:pPr>
            <a:r>
              <a:rPr i="1"/>
              <a:t> 6)  train on </a:t>
            </a:r>
            <a:r>
              <a:rPr b="1" i="1"/>
              <a:t>all</a:t>
            </a:r>
            <a:r>
              <a:rPr i="1"/>
              <a:t> data</a:t>
            </a:r>
          </a:p>
          <a:p>
            <a:pPr algn="l" defTabSz="914400">
              <a:lnSpc>
                <a:spcPct val="120000"/>
              </a:lnSpc>
              <a:defRPr sz="2000" b="0">
                <a:uFillTx/>
              </a:defRPr>
            </a:pPr>
            <a:r>
              <a:rPr i="1"/>
              <a:t> 7)  make predictions</a:t>
            </a:r>
          </a:p>
          <a:p>
            <a:pPr algn="l" defTabSz="914400">
              <a:lnSpc>
                <a:spcPct val="120000"/>
              </a:lnSpc>
              <a:defRPr sz="2000" b="0">
                <a:uFillTx/>
              </a:defRPr>
            </a:pPr>
            <a:r>
              <a:rPr i="1"/>
              <a:t>      on new data</a:t>
            </a:r>
          </a:p>
        </p:txBody>
      </p:sp>
      <p:pic>
        <p:nvPicPr>
          <p:cNvPr id="291" name="image10.png"/>
          <p:cNvPicPr>
            <a:picLocks noChangeAspect="1"/>
          </p:cNvPicPr>
          <p:nvPr/>
        </p:nvPicPr>
        <p:blipFill>
          <a:blip r:embed="rId2">
            <a:extLst/>
          </a:blip>
          <a:stretch>
            <a:fillRect/>
          </a:stretch>
        </p:blipFill>
        <p:spPr>
          <a:xfrm>
            <a:off x="5830357" y="2584937"/>
            <a:ext cx="1824568" cy="1263163"/>
          </a:xfrm>
          <a:prstGeom prst="rect">
            <a:avLst/>
          </a:prstGeom>
          <a:ln w="12700">
            <a:miter lim="400000"/>
          </a:ln>
        </p:spPr>
      </p:pic>
      <p:sp>
        <p:nvSpPr>
          <p:cNvPr id="292" name="Shape 292"/>
          <p:cNvSpPr/>
          <p:nvPr/>
        </p:nvSpPr>
        <p:spPr>
          <a:xfrm>
            <a:off x="6359524" y="2977606"/>
            <a:ext cx="91440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model</a:t>
            </a:r>
          </a:p>
        </p:txBody>
      </p:sp>
      <p:sp>
        <p:nvSpPr>
          <p:cNvPr id="293" name="Shape 293"/>
          <p:cNvSpPr/>
          <p:nvPr/>
        </p:nvSpPr>
        <p:spPr>
          <a:xfrm>
            <a:off x="3675623" y="4762500"/>
            <a:ext cx="85401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dataset</a:t>
            </a:r>
          </a:p>
        </p:txBody>
      </p:sp>
      <p:sp>
        <p:nvSpPr>
          <p:cNvPr id="294" name="Shape 294"/>
          <p:cNvSpPr/>
          <p:nvPr/>
        </p:nvSpPr>
        <p:spPr>
          <a:xfrm>
            <a:off x="5216524" y="2933700"/>
            <a:ext cx="685801" cy="228600"/>
          </a:xfrm>
          <a:prstGeom prst="line">
            <a:avLst/>
          </a:prstGeom>
          <a:ln w="12700">
            <a:solidFill>
              <a:srgbClr val="000000"/>
            </a:solidFill>
            <a:tailEnd type="triangle"/>
          </a:ln>
        </p:spPr>
        <p:txBody>
          <a:bodyPr lIns="45719" rIns="45719"/>
          <a:lstStyle/>
          <a:p>
            <a:pPr algn="l" defTabSz="457200">
              <a:defRPr sz="1200" b="0">
                <a:uFillTx/>
              </a:defRPr>
            </a:pPr>
            <a:endParaRPr/>
          </a:p>
        </p:txBody>
      </p:sp>
      <p:sp>
        <p:nvSpPr>
          <p:cNvPr id="295" name="Shape 295"/>
          <p:cNvSpPr/>
          <p:nvPr/>
        </p:nvSpPr>
        <p:spPr>
          <a:xfrm flipH="1">
            <a:off x="5216525" y="3515565"/>
            <a:ext cx="646579" cy="323290"/>
          </a:xfrm>
          <a:prstGeom prst="line">
            <a:avLst/>
          </a:prstGeom>
          <a:ln w="12700">
            <a:solidFill>
              <a:srgbClr val="000000"/>
            </a:solidFill>
            <a:tailEnd type="triangle"/>
          </a:ln>
        </p:spPr>
        <p:txBody>
          <a:bodyPr lIns="45719" rIns="45719"/>
          <a:lstStyle/>
          <a:p>
            <a:pPr algn="l" defTabSz="457200">
              <a:defRPr sz="1200" b="0">
                <a:uFillTx/>
              </a:defRPr>
            </a:pPr>
            <a:endParaRPr/>
          </a:p>
        </p:txBody>
      </p:sp>
      <p:pic>
        <p:nvPicPr>
          <p:cNvPr id="296" name="image12.png"/>
          <p:cNvPicPr>
            <a:picLocks noChangeAspect="1"/>
          </p:cNvPicPr>
          <p:nvPr/>
        </p:nvPicPr>
        <p:blipFill>
          <a:blip r:embed="rId3">
            <a:extLst/>
          </a:blip>
          <a:stretch>
            <a:fillRect/>
          </a:stretch>
        </p:blipFill>
        <p:spPr>
          <a:xfrm>
            <a:off x="3159124" y="1679544"/>
            <a:ext cx="1981201" cy="3159156"/>
          </a:xfrm>
          <a:prstGeom prst="rect">
            <a:avLst/>
          </a:prstGeom>
          <a:ln w="12700">
            <a:miter lim="400000"/>
          </a:ln>
        </p:spPr>
      </p:pic>
      <p:sp>
        <p:nvSpPr>
          <p:cNvPr id="297" name="Shape 297"/>
          <p:cNvSpPr/>
          <p:nvPr/>
        </p:nvSpPr>
        <p:spPr>
          <a:xfrm>
            <a:off x="3683691" y="4012167"/>
            <a:ext cx="841064"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test set</a:t>
            </a:r>
          </a:p>
        </p:txBody>
      </p:sp>
      <p:sp>
        <p:nvSpPr>
          <p:cNvPr id="298" name="Shape 298"/>
          <p:cNvSpPr/>
          <p:nvPr/>
        </p:nvSpPr>
        <p:spPr>
          <a:xfrm>
            <a:off x="3493043" y="2488168"/>
            <a:ext cx="1222361"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training set</a:t>
            </a:r>
          </a:p>
        </p:txBody>
      </p:sp>
      <p:sp>
        <p:nvSpPr>
          <p:cNvPr id="299" name="Shape 299"/>
          <p:cNvSpPr/>
          <p:nvPr/>
        </p:nvSpPr>
        <p:spPr>
          <a:xfrm>
            <a:off x="6816809" y="3736852"/>
            <a:ext cx="152401" cy="263965"/>
          </a:xfrm>
          <a:prstGeom prst="line">
            <a:avLst/>
          </a:prstGeom>
          <a:ln w="12700">
            <a:solidFill>
              <a:srgbClr val="000000"/>
            </a:solidFill>
            <a:tailEnd type="triangle"/>
          </a:ln>
        </p:spPr>
        <p:txBody>
          <a:bodyPr lIns="45719" rIns="45719"/>
          <a:lstStyle/>
          <a:p>
            <a:pPr algn="l" defTabSz="457200">
              <a:defRPr sz="1200" b="0">
                <a:uFillTx/>
              </a:defRPr>
            </a:pPr>
            <a:endParaRPr/>
          </a:p>
        </p:txBody>
      </p:sp>
      <p:pic>
        <p:nvPicPr>
          <p:cNvPr id="300" name="image13.png"/>
          <p:cNvPicPr>
            <a:picLocks noChangeAspect="1"/>
          </p:cNvPicPr>
          <p:nvPr/>
        </p:nvPicPr>
        <p:blipFill>
          <a:blip r:embed="rId4">
            <a:extLst/>
          </a:blip>
          <a:stretch>
            <a:fillRect/>
          </a:stretch>
        </p:blipFill>
        <p:spPr>
          <a:xfrm>
            <a:off x="6773861" y="4076700"/>
            <a:ext cx="1643064" cy="1040331"/>
          </a:xfrm>
          <a:prstGeom prst="rect">
            <a:avLst/>
          </a:prstGeom>
          <a:ln w="12700">
            <a:miter lim="400000"/>
          </a:ln>
        </p:spPr>
      </p:pic>
      <p:sp>
        <p:nvSpPr>
          <p:cNvPr id="301" name="Shape 301"/>
          <p:cNvSpPr/>
          <p:nvPr/>
        </p:nvSpPr>
        <p:spPr>
          <a:xfrm>
            <a:off x="7053062" y="4393167"/>
            <a:ext cx="1031936"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new data</a:t>
            </a:r>
          </a:p>
        </p:txBody>
      </p:sp>
      <p:grpSp>
        <p:nvGrpSpPr>
          <p:cNvPr id="305" name="Group 305"/>
          <p:cNvGrpSpPr/>
          <p:nvPr/>
        </p:nvGrpSpPr>
        <p:grpSpPr>
          <a:xfrm>
            <a:off x="7654924" y="2019300"/>
            <a:ext cx="1463676" cy="1752981"/>
            <a:chOff x="0" y="0"/>
            <a:chExt cx="1463675" cy="1752980"/>
          </a:xfrm>
        </p:grpSpPr>
        <p:pic>
          <p:nvPicPr>
            <p:cNvPr id="302" name="image6.png"/>
            <p:cNvPicPr>
              <a:picLocks noChangeAspect="1"/>
            </p:cNvPicPr>
            <p:nvPr/>
          </p:nvPicPr>
          <p:blipFill>
            <a:blip r:embed="rId5">
              <a:extLst/>
            </a:blip>
            <a:stretch>
              <a:fillRect/>
            </a:stretch>
          </p:blipFill>
          <p:spPr>
            <a:xfrm>
              <a:off x="0" y="0"/>
              <a:ext cx="1463675" cy="1752981"/>
            </a:xfrm>
            <a:prstGeom prst="rect">
              <a:avLst/>
            </a:prstGeom>
            <a:ln w="12700" cap="flat">
              <a:noFill/>
              <a:miter lim="400000"/>
            </a:ln>
            <a:effectLst/>
          </p:spPr>
        </p:pic>
        <p:sp>
          <p:nvSpPr>
            <p:cNvPr id="303" name="Shape 303"/>
            <p:cNvSpPr/>
            <p:nvPr/>
          </p:nvSpPr>
          <p:spPr>
            <a:xfrm>
              <a:off x="118923" y="109775"/>
              <a:ext cx="1207532" cy="17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l" defTabSz="914400">
                <a:lnSpc>
                  <a:spcPct val="75000"/>
                </a:lnSpc>
                <a:defRPr sz="1200">
                  <a:uFillTx/>
                </a:defRPr>
              </a:lvl1pPr>
            </a:lstStyle>
            <a:p>
              <a:pPr>
                <a:defRPr b="0">
                  <a:latin typeface="+mn-lt"/>
                  <a:ea typeface="+mn-ea"/>
                  <a:cs typeface="+mn-cs"/>
                  <a:sym typeface="Gill Sans"/>
                </a:defRPr>
              </a:pPr>
              <a:r>
                <a:rPr b="1">
                  <a:latin typeface="+mj-lt"/>
                  <a:ea typeface="+mj-ea"/>
                  <a:cs typeface="+mj-cs"/>
                  <a:sym typeface="Helvetica"/>
                </a:rPr>
                <a:t>NOTE</a:t>
              </a:r>
            </a:p>
          </p:txBody>
        </p:sp>
        <p:sp>
          <p:nvSpPr>
            <p:cNvPr id="304" name="Shape 304"/>
            <p:cNvSpPr/>
            <p:nvPr/>
          </p:nvSpPr>
          <p:spPr>
            <a:xfrm>
              <a:off x="118923" y="301883"/>
              <a:ext cx="1207532" cy="125564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algn="l" defTabSz="914400">
                <a:lnSpc>
                  <a:spcPts val="1100"/>
                </a:lnSpc>
                <a:defRPr sz="4200" b="0">
                  <a:uFillTx/>
                  <a:latin typeface="+mn-lt"/>
                  <a:ea typeface="+mn-ea"/>
                  <a:cs typeface="+mn-cs"/>
                  <a:sym typeface="Gill Sans"/>
                </a:defRPr>
              </a:pPr>
              <a:r>
                <a:rPr sz="900">
                  <a:latin typeface="News706 BT"/>
                  <a:ea typeface="News706 BT"/>
                  <a:cs typeface="News706 BT"/>
                  <a:sym typeface="News706 BT"/>
                </a:rPr>
                <a:t>This new data is called </a:t>
              </a:r>
              <a:r>
                <a:rPr sz="900" i="1">
                  <a:latin typeface="News706 BT"/>
                  <a:ea typeface="News706 BT"/>
                  <a:cs typeface="News706 BT"/>
                  <a:sym typeface="News706 BT"/>
                </a:rPr>
                <a:t>out of sample </a:t>
              </a:r>
              <a:r>
                <a:rPr sz="900">
                  <a:latin typeface="News706 BT"/>
                  <a:ea typeface="News706 BT"/>
                  <a:cs typeface="News706 BT"/>
                  <a:sym typeface="News706 BT"/>
                </a:rPr>
                <a:t>data. We don’t know the labels for these OOS records!</a:t>
              </a:r>
            </a:p>
            <a:p>
              <a:pPr algn="l" defTabSz="914400">
                <a:lnSpc>
                  <a:spcPts val="1100"/>
                </a:lnSpc>
                <a:defRPr sz="900" b="0">
                  <a:uFillTx/>
                  <a:latin typeface="+mn-lt"/>
                  <a:ea typeface="+mn-ea"/>
                  <a:cs typeface="+mn-cs"/>
                  <a:sym typeface="Gill Sans"/>
                </a:defRPr>
              </a:pPr>
              <a:endParaRPr sz="900">
                <a:latin typeface="News706 BT"/>
                <a:ea typeface="News706 BT"/>
                <a:cs typeface="News706 BT"/>
                <a:sym typeface="News706 BT"/>
              </a:endParaRPr>
            </a:p>
            <a:p>
              <a:pPr algn="l" defTabSz="914400">
                <a:lnSpc>
                  <a:spcPts val="1100"/>
                </a:lnSpc>
                <a:defRPr sz="900" b="0">
                  <a:uFillTx/>
                  <a:latin typeface="+mn-lt"/>
                  <a:ea typeface="+mn-ea"/>
                  <a:cs typeface="+mn-cs"/>
                  <a:sym typeface="Gill Sans"/>
                </a:defRPr>
              </a:pPr>
              <a:r>
                <a:rPr>
                  <a:latin typeface="News706 BT"/>
                  <a:ea typeface="News706 BT"/>
                  <a:cs typeface="News706 BT"/>
                  <a:sym typeface="News706 BT"/>
                </a:rPr>
                <a:t>We want to estimate OOS prediction error so we know what to expect from our model.</a:t>
              </a:r>
            </a:p>
          </p:txBody>
        </p:sp>
      </p:grpSp>
      <p:sp>
        <p:nvSpPr>
          <p:cNvPr id="306" name="Shape 306"/>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307" name="Shape 307"/>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17</a:t>
            </a:fld>
            <a:endParaRPr/>
          </a:p>
        </p:txBody>
      </p:sp>
    </p:spTree>
  </p:cSld>
  <p:clrMapOvr>
    <a:masterClrMapping/>
  </p:clrMapOvr>
  <p:transition xmlns:p14="http://schemas.microsoft.com/office/powerpoint/2010/mai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p:nvPr/>
        </p:nvSpPr>
        <p:spPr>
          <a:xfrm>
            <a:off x="263524" y="1028699"/>
            <a:ext cx="92331" cy="45140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endParaRPr i="1" dirty="0"/>
          </a:p>
        </p:txBody>
      </p:sp>
      <p:sp>
        <p:nvSpPr>
          <p:cNvPr id="306" name="Shape 306"/>
          <p:cNvSpPr>
            <a:spLocks noGrp="1"/>
          </p:cNvSpPr>
          <p:nvPr>
            <p:ph type="title"/>
          </p:nvPr>
        </p:nvSpPr>
        <p:spPr>
          <a:xfrm>
            <a:off x="468153" y="505195"/>
            <a:ext cx="7874121" cy="523504"/>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rPr lang="en-AU" dirty="0" smtClean="0"/>
              <a:t>CODING IT…</a:t>
            </a:r>
            <a:endParaRPr dirty="0"/>
          </a:p>
        </p:txBody>
      </p:sp>
      <p:sp>
        <p:nvSpPr>
          <p:cNvPr id="307" name="Shape 307"/>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18</a:t>
            </a:fld>
            <a:endParaRPr/>
          </a:p>
        </p:txBody>
      </p:sp>
      <p:sp>
        <p:nvSpPr>
          <p:cNvPr id="2" name="TextBox 1"/>
          <p:cNvSpPr txBox="1"/>
          <p:nvPr/>
        </p:nvSpPr>
        <p:spPr>
          <a:xfrm>
            <a:off x="468153" y="1199700"/>
            <a:ext cx="8357336" cy="2595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
                  <a:solidFill>
                    <a:srgbClr val="000000"/>
                  </a:solidFill>
                </a:uFill>
                <a:latin typeface="Courier New"/>
                <a:cs typeface="Courier New"/>
                <a:sym typeface="Helvetica"/>
              </a:rPr>
              <a:t>X = DF[[“Column1”,”Column2”…]]</a:t>
            </a:r>
          </a:p>
          <a:p>
            <a:pPr algn="l"/>
            <a:r>
              <a:rPr lang="en-US" sz="1800" b="0" dirty="0" smtClean="0">
                <a:latin typeface="Courier New"/>
                <a:cs typeface="Courier New"/>
              </a:rPr>
              <a:t>Y = DF[[“</a:t>
            </a:r>
            <a:r>
              <a:rPr lang="en-US" sz="1800" b="0" dirty="0">
                <a:latin typeface="Courier New"/>
                <a:cs typeface="Courier New"/>
              </a:rPr>
              <a:t>Other column”]]</a:t>
            </a:r>
            <a:br>
              <a:rPr lang="en-US" sz="1800" b="0" dirty="0">
                <a:latin typeface="Courier New"/>
                <a:cs typeface="Courier New"/>
              </a:rPr>
            </a:br>
            <a:r>
              <a:rPr lang="en-US" sz="1800" b="0" dirty="0" smtClean="0">
                <a:latin typeface="Courier New"/>
                <a:cs typeface="Courier New"/>
              </a:rPr>
              <a:t>from </a:t>
            </a:r>
            <a:r>
              <a:rPr lang="en-US" sz="1800" b="0" dirty="0" err="1" smtClean="0">
                <a:latin typeface="Courier New"/>
                <a:cs typeface="Courier New"/>
              </a:rPr>
              <a:t>sklearn.cross_validation</a:t>
            </a:r>
            <a:r>
              <a:rPr lang="en-US" sz="1800" b="0" dirty="0" smtClean="0">
                <a:latin typeface="Courier New"/>
                <a:cs typeface="Courier New"/>
              </a:rPr>
              <a:t> import </a:t>
            </a:r>
            <a:r>
              <a:rPr lang="en-US" sz="1800" dirty="0" err="1" smtClean="0">
                <a:latin typeface="Courier New"/>
                <a:cs typeface="Courier New"/>
              </a:rPr>
              <a:t>train_test_split</a:t>
            </a:r>
            <a:endParaRPr lang="en-US" sz="1800" dirty="0" smtClean="0">
              <a:latin typeface="Courier New"/>
              <a:cs typeface="Courier New"/>
            </a:endParaRPr>
          </a:p>
          <a:p>
            <a:pPr algn="l"/>
            <a:r>
              <a:rPr lang="en-US" sz="1800" b="0" dirty="0">
                <a:latin typeface="Courier New"/>
                <a:cs typeface="Courier New"/>
              </a:rPr>
              <a:t>i</a:t>
            </a:r>
            <a:r>
              <a:rPr lang="en-US" sz="1800" b="0" dirty="0" smtClean="0">
                <a:latin typeface="Courier New"/>
                <a:cs typeface="Courier New"/>
              </a:rPr>
              <a:t>mport </a:t>
            </a:r>
            <a:r>
              <a:rPr lang="en-US" sz="1800" b="0" dirty="0" err="1" smtClean="0">
                <a:latin typeface="Courier New"/>
                <a:cs typeface="Courier New"/>
              </a:rPr>
              <a:t>sklearn.metrics</a:t>
            </a:r>
            <a:endParaRPr lang="en-US" sz="1800" b="0" dirty="0" smtClean="0">
              <a:latin typeface="Courier New"/>
              <a:cs typeface="Courier New"/>
            </a:endParaRPr>
          </a:p>
          <a:p>
            <a:pPr algn="l"/>
            <a:r>
              <a:rPr lang="en-US" sz="1800" b="0" dirty="0" smtClean="0">
                <a:latin typeface="Courier New"/>
                <a:cs typeface="Courier New"/>
              </a:rPr>
              <a:t>(</a:t>
            </a:r>
            <a:r>
              <a:rPr lang="en-US" sz="1800" b="0" dirty="0" err="1" smtClean="0">
                <a:latin typeface="Courier New"/>
                <a:cs typeface="Courier New"/>
              </a:rPr>
              <a:t>X_train</a:t>
            </a:r>
            <a:r>
              <a:rPr lang="en-US" sz="1800" b="0" dirty="0" smtClean="0">
                <a:latin typeface="Courier New"/>
                <a:cs typeface="Courier New"/>
              </a:rPr>
              <a:t>, </a:t>
            </a:r>
            <a:r>
              <a:rPr lang="en-US" sz="1800" b="0" dirty="0" err="1" smtClean="0">
                <a:latin typeface="Courier New"/>
                <a:cs typeface="Courier New"/>
              </a:rPr>
              <a:t>X_test</a:t>
            </a:r>
            <a:r>
              <a:rPr lang="en-US" sz="1800" b="0" dirty="0" smtClean="0">
                <a:latin typeface="Courier New"/>
                <a:cs typeface="Courier New"/>
              </a:rPr>
              <a:t>, </a:t>
            </a:r>
            <a:r>
              <a:rPr lang="en-US" sz="1800" b="0" dirty="0" err="1" smtClean="0">
                <a:latin typeface="Courier New"/>
                <a:cs typeface="Courier New"/>
              </a:rPr>
              <a:t>y_train</a:t>
            </a:r>
            <a:r>
              <a:rPr lang="en-US" sz="1800" b="0" dirty="0" smtClean="0">
                <a:latin typeface="Courier New"/>
                <a:cs typeface="Courier New"/>
              </a:rPr>
              <a:t>, </a:t>
            </a:r>
            <a:r>
              <a:rPr lang="en-US" sz="1800" b="0" dirty="0" err="1" smtClean="0">
                <a:latin typeface="Courier New"/>
                <a:cs typeface="Courier New"/>
              </a:rPr>
              <a:t>y_test</a:t>
            </a:r>
            <a:r>
              <a:rPr lang="en-US" sz="1800" b="0" dirty="0" smtClean="0">
                <a:latin typeface="Courier New"/>
                <a:cs typeface="Courier New"/>
              </a:rPr>
              <a:t>) = </a:t>
            </a:r>
            <a:r>
              <a:rPr lang="en-US" sz="1800" dirty="0" err="1" smtClean="0">
                <a:latin typeface="Courier New"/>
                <a:cs typeface="Courier New"/>
              </a:rPr>
              <a:t>train_test_split</a:t>
            </a:r>
            <a:r>
              <a:rPr lang="en-US" sz="1800" b="0" dirty="0" smtClean="0">
                <a:latin typeface="Courier New"/>
                <a:cs typeface="Courier New"/>
              </a:rPr>
              <a:t>(X, y,</a:t>
            </a:r>
          </a:p>
          <a:p>
            <a:pPr algn="l"/>
            <a:r>
              <a:rPr lang="en-US" sz="1800" b="0" dirty="0" smtClean="0">
                <a:latin typeface="Courier New"/>
                <a:cs typeface="Courier New"/>
              </a:rPr>
              <a:t>                                              </a:t>
            </a:r>
            <a:r>
              <a:rPr lang="en-US" sz="1800" b="0" dirty="0" err="1" smtClean="0">
                <a:latin typeface="Courier New"/>
                <a:cs typeface="Courier New"/>
              </a:rPr>
              <a:t>test_size</a:t>
            </a:r>
            <a:r>
              <a:rPr lang="en-US" sz="1800" b="0" dirty="0" smtClean="0">
                <a:latin typeface="Courier New"/>
                <a:cs typeface="Courier New"/>
              </a:rPr>
              <a:t>=0.1)</a:t>
            </a:r>
          </a:p>
          <a:p>
            <a:pPr algn="l"/>
            <a:r>
              <a:rPr kumimoji="0" lang="en-US" sz="1800" b="0" i="0" u="none" strike="noStrike" cap="none" spc="0" normalizeH="0" baseline="0" dirty="0" err="1" smtClean="0">
                <a:ln>
                  <a:noFill/>
                </a:ln>
                <a:solidFill>
                  <a:srgbClr val="000000"/>
                </a:solidFill>
                <a:effectLst/>
                <a:uFill>
                  <a:solidFill>
                    <a:srgbClr val="000000"/>
                  </a:solidFill>
                </a:uFill>
                <a:latin typeface="Courier New"/>
                <a:cs typeface="Courier New"/>
                <a:sym typeface="Helvetica"/>
              </a:rPr>
              <a:t>Predictor.fit</a:t>
            </a:r>
            <a:r>
              <a:rPr kumimoji="0" lang="en-US" sz="1800" b="0" i="0" u="none" strike="noStrike" cap="none" spc="0" normalizeH="0" baseline="0" dirty="0" smtClean="0">
                <a:ln>
                  <a:noFill/>
                </a:ln>
                <a:solidFill>
                  <a:srgbClr val="000000"/>
                </a:solidFill>
                <a:effectLst/>
                <a:uFill>
                  <a:solidFill>
                    <a:srgbClr val="000000"/>
                  </a:solidFill>
                </a:uFill>
                <a:latin typeface="Courier New"/>
                <a:cs typeface="Courier New"/>
                <a:sym typeface="Helvetica"/>
              </a:rPr>
              <a:t>(</a:t>
            </a:r>
            <a:r>
              <a:rPr kumimoji="0" lang="en-US" sz="1800" b="0" i="0" u="none" strike="noStrike" cap="none" spc="0" normalizeH="0" baseline="0" dirty="0" err="1" smtClean="0">
                <a:ln>
                  <a:noFill/>
                </a:ln>
                <a:solidFill>
                  <a:srgbClr val="000000"/>
                </a:solidFill>
                <a:effectLst/>
                <a:uFill>
                  <a:solidFill>
                    <a:srgbClr val="000000"/>
                  </a:solidFill>
                </a:uFill>
                <a:latin typeface="Courier New"/>
                <a:cs typeface="Courier New"/>
                <a:sym typeface="Helvetica"/>
              </a:rPr>
              <a:t>X_train</a:t>
            </a:r>
            <a:r>
              <a:rPr kumimoji="0" lang="en-US" sz="1800" b="0" i="0" u="none" strike="noStrike" cap="none" spc="0" normalizeH="0" baseline="0" dirty="0" smtClean="0">
                <a:ln>
                  <a:noFill/>
                </a:ln>
                <a:solidFill>
                  <a:srgbClr val="000000"/>
                </a:solidFill>
                <a:effectLst/>
                <a:uFill>
                  <a:solidFill>
                    <a:srgbClr val="000000"/>
                  </a:solidFill>
                </a:uFill>
                <a:latin typeface="Courier New"/>
                <a:cs typeface="Courier New"/>
                <a:sym typeface="Helvetica"/>
              </a:rPr>
              <a:t>,</a:t>
            </a:r>
            <a:r>
              <a:rPr kumimoji="0" lang="en-US" sz="1800" b="0" i="0" u="none" strike="noStrike" cap="none" spc="0" normalizeH="0" dirty="0" smtClean="0">
                <a:ln>
                  <a:noFill/>
                </a:ln>
                <a:solidFill>
                  <a:srgbClr val="000000"/>
                </a:solidFill>
                <a:effectLst/>
                <a:uFill>
                  <a:solidFill>
                    <a:srgbClr val="000000"/>
                  </a:solidFill>
                </a:uFill>
                <a:latin typeface="Courier New"/>
                <a:cs typeface="Courier New"/>
                <a:sym typeface="Helvetica"/>
              </a:rPr>
              <a:t> </a:t>
            </a:r>
            <a:r>
              <a:rPr kumimoji="0" lang="en-US" sz="1800" b="0" i="0" u="none" strike="noStrike" cap="none" spc="0" normalizeH="0" dirty="0" err="1" smtClean="0">
                <a:ln>
                  <a:noFill/>
                </a:ln>
                <a:solidFill>
                  <a:srgbClr val="000000"/>
                </a:solidFill>
                <a:effectLst/>
                <a:uFill>
                  <a:solidFill>
                    <a:srgbClr val="000000"/>
                  </a:solidFill>
                </a:uFill>
                <a:latin typeface="Courier New"/>
                <a:cs typeface="Courier New"/>
                <a:sym typeface="Helvetica"/>
              </a:rPr>
              <a:t>y_train</a:t>
            </a:r>
            <a:r>
              <a:rPr kumimoji="0" lang="en-US" sz="1800" b="0" i="0" u="none" strike="noStrike" cap="none" spc="0" normalizeH="0" dirty="0" smtClean="0">
                <a:ln>
                  <a:noFill/>
                </a:ln>
                <a:solidFill>
                  <a:srgbClr val="000000"/>
                </a:solidFill>
                <a:effectLst/>
                <a:uFill>
                  <a:solidFill>
                    <a:srgbClr val="000000"/>
                  </a:solidFill>
                </a:uFill>
                <a:latin typeface="Courier New"/>
                <a:cs typeface="Courier New"/>
                <a:sym typeface="Helvetica"/>
              </a:rPr>
              <a:t>)</a:t>
            </a:r>
          </a:p>
          <a:p>
            <a:pPr algn="l"/>
            <a:r>
              <a:rPr kumimoji="0" lang="en-US" sz="1800" b="0" i="0" u="none" strike="noStrike" cap="none" spc="0" normalizeH="0" baseline="0" dirty="0" err="1" smtClean="0">
                <a:ln>
                  <a:noFill/>
                </a:ln>
                <a:solidFill>
                  <a:srgbClr val="000000"/>
                </a:solidFill>
                <a:effectLst/>
                <a:uFill>
                  <a:solidFill>
                    <a:srgbClr val="000000"/>
                  </a:solidFill>
                </a:uFill>
                <a:latin typeface="Courier New"/>
                <a:cs typeface="Courier New"/>
                <a:sym typeface="Helvetica"/>
              </a:rPr>
              <a:t>Y_predict</a:t>
            </a:r>
            <a:r>
              <a:rPr kumimoji="0" lang="en-US" sz="1800" b="0" i="0" u="none" strike="noStrike" cap="none" spc="0" normalizeH="0" baseline="0" dirty="0" smtClean="0">
                <a:ln>
                  <a:noFill/>
                </a:ln>
                <a:solidFill>
                  <a:srgbClr val="000000"/>
                </a:solidFill>
                <a:effectLst/>
                <a:uFill>
                  <a:solidFill>
                    <a:srgbClr val="000000"/>
                  </a:solidFill>
                </a:uFill>
                <a:latin typeface="Courier New"/>
                <a:cs typeface="Courier New"/>
                <a:sym typeface="Helvetica"/>
              </a:rPr>
              <a:t> = </a:t>
            </a:r>
            <a:r>
              <a:rPr kumimoji="0" lang="en-US" sz="1800" b="0" i="0" u="none" strike="noStrike" cap="none" spc="0" normalizeH="0" baseline="0" dirty="0" err="1" smtClean="0">
                <a:ln>
                  <a:noFill/>
                </a:ln>
                <a:solidFill>
                  <a:srgbClr val="000000"/>
                </a:solidFill>
                <a:effectLst/>
                <a:uFill>
                  <a:solidFill>
                    <a:srgbClr val="000000"/>
                  </a:solidFill>
                </a:uFill>
                <a:latin typeface="Courier New"/>
                <a:cs typeface="Courier New"/>
                <a:sym typeface="Helvetica"/>
              </a:rPr>
              <a:t>Predictor.predict</a:t>
            </a:r>
            <a:r>
              <a:rPr kumimoji="0" lang="en-US" sz="1800" b="0" i="0" u="none" strike="noStrike" cap="none" spc="0" normalizeH="0" baseline="0" dirty="0" smtClean="0">
                <a:ln>
                  <a:noFill/>
                </a:ln>
                <a:solidFill>
                  <a:srgbClr val="000000"/>
                </a:solidFill>
                <a:effectLst/>
                <a:uFill>
                  <a:solidFill>
                    <a:srgbClr val="000000"/>
                  </a:solidFill>
                </a:uFill>
                <a:latin typeface="Courier New"/>
                <a:cs typeface="Courier New"/>
                <a:sym typeface="Helvetica"/>
              </a:rPr>
              <a:t>(</a:t>
            </a:r>
            <a:r>
              <a:rPr kumimoji="0" lang="en-US" sz="1800" b="0" i="0" u="none" strike="noStrike" cap="none" spc="0" normalizeH="0" baseline="0" dirty="0" err="1" smtClean="0">
                <a:ln>
                  <a:noFill/>
                </a:ln>
                <a:solidFill>
                  <a:srgbClr val="000000"/>
                </a:solidFill>
                <a:effectLst/>
                <a:uFill>
                  <a:solidFill>
                    <a:srgbClr val="000000"/>
                  </a:solidFill>
                </a:uFill>
                <a:latin typeface="Courier New"/>
                <a:cs typeface="Courier New"/>
                <a:sym typeface="Helvetica"/>
              </a:rPr>
              <a:t>y_train</a:t>
            </a:r>
            <a:r>
              <a:rPr kumimoji="0" lang="en-US" sz="1800" b="0" i="0" u="none" strike="noStrike" cap="none" spc="0" normalizeH="0" baseline="0" dirty="0" smtClean="0">
                <a:ln>
                  <a:noFill/>
                </a:ln>
                <a:solidFill>
                  <a:srgbClr val="000000"/>
                </a:solidFill>
                <a:effectLst/>
                <a:uFill>
                  <a:solidFill>
                    <a:srgbClr val="000000"/>
                  </a:solidFill>
                </a:uFill>
                <a:latin typeface="Courier New"/>
                <a:cs typeface="Courier New"/>
                <a:sym typeface="Helvetica"/>
              </a:rPr>
              <a:t>)</a:t>
            </a:r>
          </a:p>
          <a:p>
            <a:pPr algn="l"/>
            <a:r>
              <a:rPr lang="en-US" sz="1800" b="0" dirty="0" smtClean="0">
                <a:latin typeface="Courier New"/>
                <a:cs typeface="Courier New"/>
              </a:rPr>
              <a:t>print </a:t>
            </a:r>
            <a:r>
              <a:rPr lang="en-US" sz="1800" dirty="0" err="1" smtClean="0">
                <a:latin typeface="Courier New"/>
                <a:cs typeface="Courier New"/>
              </a:rPr>
              <a:t>sklearn.metrics.accuracy_score</a:t>
            </a:r>
            <a:r>
              <a:rPr lang="en-US" sz="1800" b="0" dirty="0">
                <a:latin typeface="Courier New"/>
                <a:cs typeface="Courier New"/>
              </a:rPr>
              <a:t>(</a:t>
            </a:r>
            <a:r>
              <a:rPr lang="en-US" sz="1800" b="0" dirty="0" err="1">
                <a:latin typeface="Courier New"/>
                <a:cs typeface="Courier New"/>
              </a:rPr>
              <a:t>y_test</a:t>
            </a:r>
            <a:r>
              <a:rPr lang="en-US" sz="1800" b="0" dirty="0">
                <a:latin typeface="Courier New"/>
                <a:cs typeface="Courier New"/>
              </a:rPr>
              <a:t>, </a:t>
            </a:r>
            <a:r>
              <a:rPr lang="en-US" sz="1800" b="0" dirty="0" err="1" smtClean="0">
                <a:latin typeface="Courier New"/>
                <a:cs typeface="Courier New"/>
              </a:rPr>
              <a:t>Y_predict</a:t>
            </a:r>
            <a:r>
              <a:rPr lang="en-US" sz="1800" b="0" dirty="0" smtClean="0">
                <a:latin typeface="Courier New"/>
                <a:cs typeface="Courier New"/>
              </a:rPr>
              <a:t>)</a:t>
            </a:r>
            <a:endParaRPr kumimoji="0" lang="en-US" sz="1800" b="0" i="0" u="none" strike="noStrike" cap="none" spc="0" normalizeH="0" baseline="0" dirty="0">
              <a:ln>
                <a:noFill/>
              </a:ln>
              <a:solidFill>
                <a:srgbClr val="000000"/>
              </a:solidFill>
              <a:effectLst/>
              <a:uFill>
                <a:solidFill>
                  <a:srgbClr val="000000"/>
                </a:solidFill>
              </a:uFill>
              <a:latin typeface="Courier New"/>
              <a:cs typeface="Courier New"/>
              <a:sym typeface="Helvetica"/>
            </a:endParaRPr>
          </a:p>
        </p:txBody>
      </p:sp>
    </p:spTree>
    <p:extLst>
      <p:ext uri="{BB962C8B-B14F-4D97-AF65-F5344CB8AC3E}">
        <p14:creationId xmlns:p14="http://schemas.microsoft.com/office/powerpoint/2010/main" val="3804625172"/>
      </p:ext>
    </p:extLst>
  </p:cSld>
  <p:clrMapOvr>
    <a:masterClrMapping/>
  </p:clrMapOvr>
  <p:transition xmlns:p14="http://schemas.microsoft.com/office/powerpoint/2010/mai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p:nvPr/>
        </p:nvSpPr>
        <p:spPr>
          <a:xfrm>
            <a:off x="263524" y="1028699"/>
            <a:ext cx="92331" cy="45140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endParaRPr i="1" dirty="0"/>
          </a:p>
        </p:txBody>
      </p:sp>
      <p:sp>
        <p:nvSpPr>
          <p:cNvPr id="306" name="Shape 306"/>
          <p:cNvSpPr>
            <a:spLocks noGrp="1"/>
          </p:cNvSpPr>
          <p:nvPr>
            <p:ph type="title"/>
          </p:nvPr>
        </p:nvSpPr>
        <p:spPr>
          <a:xfrm>
            <a:off x="468153" y="505195"/>
            <a:ext cx="7874121" cy="523504"/>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rPr lang="en-AU" dirty="0" smtClean="0"/>
              <a:t>THE CLASSIFIER YOU HAVE TO OUT-PERFORM</a:t>
            </a:r>
            <a:endParaRPr dirty="0"/>
          </a:p>
        </p:txBody>
      </p:sp>
      <p:sp>
        <p:nvSpPr>
          <p:cNvPr id="307" name="Shape 307"/>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19</a:t>
            </a:fld>
            <a:endParaRPr/>
          </a:p>
        </p:txBody>
      </p:sp>
      <p:sp>
        <p:nvSpPr>
          <p:cNvPr id="2" name="TextBox 1"/>
          <p:cNvSpPr txBox="1"/>
          <p:nvPr/>
        </p:nvSpPr>
        <p:spPr>
          <a:xfrm>
            <a:off x="468153" y="1615200"/>
            <a:ext cx="8357336" cy="17645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1800" b="0" dirty="0">
                <a:latin typeface="Courier New"/>
                <a:cs typeface="Courier New"/>
              </a:rPr>
              <a:t>from </a:t>
            </a:r>
            <a:r>
              <a:rPr lang="en-US" sz="1800" b="0" dirty="0" err="1">
                <a:latin typeface="Courier New"/>
                <a:cs typeface="Courier New"/>
              </a:rPr>
              <a:t>sklearn.dummy</a:t>
            </a:r>
            <a:r>
              <a:rPr lang="en-US" sz="1800" b="0" dirty="0">
                <a:latin typeface="Courier New"/>
                <a:cs typeface="Courier New"/>
              </a:rPr>
              <a:t> import </a:t>
            </a:r>
            <a:r>
              <a:rPr lang="en-US" sz="1800" b="0" dirty="0" err="1" smtClean="0">
                <a:latin typeface="Courier New"/>
                <a:cs typeface="Courier New"/>
              </a:rPr>
              <a:t>DummyClassifier</a:t>
            </a:r>
            <a:endParaRPr lang="en-US" sz="1800" b="0" dirty="0" smtClean="0">
              <a:latin typeface="Courier New"/>
              <a:cs typeface="Courier New"/>
            </a:endParaRPr>
          </a:p>
          <a:p>
            <a:pPr algn="l"/>
            <a:r>
              <a:rPr lang="en-US" sz="1800" b="0" dirty="0">
                <a:latin typeface="Courier New"/>
                <a:cs typeface="Courier New"/>
              </a:rPr>
              <a:t>dumb = </a:t>
            </a:r>
            <a:r>
              <a:rPr lang="en-US" sz="1800" b="0" dirty="0" err="1">
                <a:latin typeface="Courier New"/>
                <a:cs typeface="Courier New"/>
              </a:rPr>
              <a:t>DummyClassifier</a:t>
            </a:r>
            <a:r>
              <a:rPr lang="en-US" sz="1800" b="0" dirty="0">
                <a:latin typeface="Courier New"/>
                <a:cs typeface="Courier New"/>
              </a:rPr>
              <a:t>(strategy='</a:t>
            </a:r>
            <a:r>
              <a:rPr lang="en-US" sz="1800" b="0" dirty="0" err="1">
                <a:latin typeface="Courier New"/>
                <a:cs typeface="Courier New"/>
              </a:rPr>
              <a:t>most_frequent</a:t>
            </a:r>
            <a:r>
              <a:rPr lang="en-US" sz="1800" b="0" dirty="0">
                <a:latin typeface="Courier New"/>
                <a:cs typeface="Courier New"/>
              </a:rPr>
              <a:t>'</a:t>
            </a:r>
            <a:r>
              <a:rPr lang="en-US" sz="1800" b="0" dirty="0" smtClean="0">
                <a:latin typeface="Courier New"/>
                <a:cs typeface="Courier New"/>
              </a:rPr>
              <a:t>)</a:t>
            </a:r>
          </a:p>
          <a:p>
            <a:pPr algn="l"/>
            <a:endParaRPr lang="en-US" sz="1800" b="0" dirty="0" smtClean="0">
              <a:latin typeface="Courier New"/>
              <a:cs typeface="Courier New"/>
            </a:endParaRPr>
          </a:p>
          <a:p>
            <a:pPr algn="l"/>
            <a:r>
              <a:rPr lang="en-US" sz="1800" b="0" dirty="0" err="1">
                <a:latin typeface="Courier New"/>
                <a:cs typeface="Courier New"/>
              </a:rPr>
              <a:t>dumb.fit</a:t>
            </a:r>
            <a:r>
              <a:rPr lang="en-US" sz="1800" b="0" dirty="0">
                <a:latin typeface="Courier New"/>
                <a:cs typeface="Courier New"/>
              </a:rPr>
              <a:t>(</a:t>
            </a:r>
            <a:r>
              <a:rPr lang="en-US" sz="1800" b="0" dirty="0" err="1">
                <a:latin typeface="Courier New"/>
                <a:cs typeface="Courier New"/>
              </a:rPr>
              <a:t>X_train</a:t>
            </a:r>
            <a:r>
              <a:rPr lang="en-US" sz="1800" b="0" dirty="0">
                <a:latin typeface="Courier New"/>
                <a:cs typeface="Courier New"/>
              </a:rPr>
              <a:t>, </a:t>
            </a:r>
            <a:r>
              <a:rPr lang="en-US" sz="1800" b="0" dirty="0" err="1">
                <a:latin typeface="Courier New"/>
                <a:cs typeface="Courier New"/>
              </a:rPr>
              <a:t>y_train</a:t>
            </a:r>
            <a:r>
              <a:rPr lang="en-US" sz="1800" b="0" dirty="0">
                <a:latin typeface="Courier New"/>
                <a:cs typeface="Courier New"/>
              </a:rPr>
              <a:t>)</a:t>
            </a:r>
          </a:p>
          <a:p>
            <a:pPr algn="l"/>
            <a:r>
              <a:rPr lang="en-US" sz="1800" b="0" dirty="0" err="1">
                <a:latin typeface="Courier New"/>
                <a:cs typeface="Courier New"/>
              </a:rPr>
              <a:t>y_dumb_class</a:t>
            </a:r>
            <a:r>
              <a:rPr lang="en-US" sz="1800" b="0" dirty="0">
                <a:latin typeface="Courier New"/>
                <a:cs typeface="Courier New"/>
              </a:rPr>
              <a:t> = </a:t>
            </a:r>
            <a:r>
              <a:rPr lang="en-US" sz="1800" b="0" dirty="0" err="1">
                <a:latin typeface="Courier New"/>
                <a:cs typeface="Courier New"/>
              </a:rPr>
              <a:t>dumb.predict</a:t>
            </a:r>
            <a:r>
              <a:rPr lang="en-US" sz="1800" b="0" dirty="0">
                <a:latin typeface="Courier New"/>
                <a:cs typeface="Courier New"/>
              </a:rPr>
              <a:t>(</a:t>
            </a:r>
            <a:r>
              <a:rPr lang="en-US" sz="1800" b="0" dirty="0" err="1">
                <a:latin typeface="Courier New"/>
                <a:cs typeface="Courier New"/>
              </a:rPr>
              <a:t>X_test</a:t>
            </a:r>
            <a:r>
              <a:rPr lang="en-US" sz="1800" b="0" dirty="0">
                <a:latin typeface="Courier New"/>
                <a:cs typeface="Courier New"/>
              </a:rPr>
              <a:t>)</a:t>
            </a:r>
          </a:p>
          <a:p>
            <a:pPr algn="l"/>
            <a:r>
              <a:rPr lang="en-US" sz="1800" b="0" dirty="0">
                <a:latin typeface="Courier New"/>
                <a:cs typeface="Courier New"/>
              </a:rPr>
              <a:t>print </a:t>
            </a:r>
            <a:r>
              <a:rPr lang="en-US" sz="1800" b="0" dirty="0" err="1" smtClean="0">
                <a:latin typeface="Courier New"/>
                <a:cs typeface="Courier New"/>
              </a:rPr>
              <a:t>sklearn.metrics.accuracy_score</a:t>
            </a:r>
            <a:r>
              <a:rPr lang="en-US" sz="1800" b="0" dirty="0">
                <a:latin typeface="Courier New"/>
                <a:cs typeface="Courier New"/>
              </a:rPr>
              <a:t>(</a:t>
            </a:r>
            <a:r>
              <a:rPr lang="en-US" sz="1800" b="0" dirty="0" err="1">
                <a:latin typeface="Courier New"/>
                <a:cs typeface="Courier New"/>
              </a:rPr>
              <a:t>y_test</a:t>
            </a:r>
            <a:r>
              <a:rPr lang="en-US" sz="1800" b="0" dirty="0">
                <a:latin typeface="Courier New"/>
                <a:cs typeface="Courier New"/>
              </a:rPr>
              <a:t>, </a:t>
            </a:r>
            <a:r>
              <a:rPr lang="en-US" sz="1800" b="0" dirty="0" err="1">
                <a:latin typeface="Courier New"/>
                <a:cs typeface="Courier New"/>
              </a:rPr>
              <a:t>y_dumb_class</a:t>
            </a:r>
            <a:r>
              <a:rPr lang="en-US" sz="1800" b="0" dirty="0">
                <a:latin typeface="Courier New"/>
                <a:cs typeface="Courier New"/>
              </a:rPr>
              <a:t>)</a:t>
            </a:r>
            <a:endParaRPr kumimoji="0" lang="en-US" sz="1800" b="0" i="0" u="none" strike="noStrike" cap="none" spc="0" normalizeH="0" baseline="0" dirty="0">
              <a:ln>
                <a:noFill/>
              </a:ln>
              <a:solidFill>
                <a:srgbClr val="000000"/>
              </a:solidFill>
              <a:effectLst/>
              <a:uFill>
                <a:solidFill>
                  <a:srgbClr val="000000"/>
                </a:solidFill>
              </a:uFill>
              <a:latin typeface="Courier New"/>
              <a:cs typeface="Courier New"/>
              <a:sym typeface="Helvetica"/>
            </a:endParaRPr>
          </a:p>
        </p:txBody>
      </p:sp>
    </p:spTree>
    <p:extLst>
      <p:ext uri="{BB962C8B-B14F-4D97-AF65-F5344CB8AC3E}">
        <p14:creationId xmlns:p14="http://schemas.microsoft.com/office/powerpoint/2010/main" val="3614754225"/>
      </p:ext>
    </p:extLst>
  </p:cSld>
  <p:clrMapOvr>
    <a:masterClrMapping/>
  </p:clrMapOvr>
  <p:transition xmlns:p14="http://schemas.microsoft.com/office/powerpoint/2010/mai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Shape 15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55" name="Shape 15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56" name="Shape 15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57" name="Shape 15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58" name="Shape 158"/>
          <p:cNvSpPr>
            <a:spLocks noGrp="1"/>
          </p:cNvSpPr>
          <p:nvPr>
            <p:ph type="sldNum" sz="quarter" idx="2"/>
          </p:nvPr>
        </p:nvSpPr>
        <p:spPr>
          <a:xfrm>
            <a:off x="8685361" y="514350"/>
            <a:ext cx="183853" cy="3429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sp>
        <p:nvSpPr>
          <p:cNvPr id="159" name="Shape 159"/>
          <p:cNvSpPr>
            <a:spLocks noGrp="1"/>
          </p:cNvSpPr>
          <p:nvPr>
            <p:ph type="title"/>
          </p:nvPr>
        </p:nvSpPr>
        <p:spPr>
          <a:prstGeom prst="rect">
            <a:avLst/>
          </a:prstGeom>
        </p:spPr>
        <p:txBody>
          <a:bodyPr/>
          <a:lstStyle/>
          <a:p>
            <a:r>
              <a:t>AGENDA</a:t>
            </a:r>
          </a:p>
        </p:txBody>
      </p:sp>
      <p:sp>
        <p:nvSpPr>
          <p:cNvPr id="160" name="Shape 160"/>
          <p:cNvSpPr>
            <a:spLocks noGrp="1"/>
          </p:cNvSpPr>
          <p:nvPr>
            <p:ph type="body" idx="1"/>
          </p:nvPr>
        </p:nvSpPr>
        <p:spPr>
          <a:prstGeom prst="rect">
            <a:avLst/>
          </a:prstGeom>
        </p:spPr>
        <p:txBody>
          <a:bodyPr/>
          <a:lstStyle/>
          <a:p>
            <a:pPr marL="352777" indent="-352777">
              <a:buClrTx/>
              <a:buSzPct val="100000"/>
              <a:buFontTx/>
              <a:buAutoNum type="arabicPeriod"/>
            </a:pPr>
            <a:r>
              <a:rPr dirty="0"/>
              <a:t>Evaluating machine learning models</a:t>
            </a:r>
          </a:p>
          <a:p>
            <a:pPr marL="352777" indent="-352777">
              <a:buClrTx/>
              <a:buSzPct val="100000"/>
              <a:buFontTx/>
              <a:buAutoNum type="arabicPeriod"/>
            </a:pPr>
            <a:r>
              <a:rPr dirty="0"/>
              <a:t>Why is this important?</a:t>
            </a:r>
          </a:p>
          <a:p>
            <a:pPr marL="352777" indent="-352777">
              <a:buClrTx/>
              <a:buSzPct val="100000"/>
              <a:buFontTx/>
              <a:buAutoNum type="arabicPeriod"/>
            </a:pPr>
            <a:r>
              <a:rPr lang="en-AU" dirty="0" smtClean="0"/>
              <a:t>Splitting off test sets</a:t>
            </a:r>
          </a:p>
          <a:p>
            <a:pPr marL="352777" indent="-352777">
              <a:buClrTx/>
              <a:buSzPct val="100000"/>
              <a:buFontTx/>
              <a:buAutoNum type="arabicPeriod"/>
            </a:pPr>
            <a:r>
              <a:rPr lang="en-AU" dirty="0" smtClean="0"/>
              <a:t>Being even</a:t>
            </a:r>
          </a:p>
        </p:txBody>
      </p:sp>
    </p:spTree>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hape 264"/>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65" name="Shape 265"/>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66" name="Shape 266"/>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rPr lang="en-AU" dirty="0" smtClean="0"/>
              <a:t>LAB</a:t>
            </a:r>
            <a:endParaRPr dirty="0"/>
          </a:p>
        </p:txBody>
      </p:sp>
      <p:sp>
        <p:nvSpPr>
          <p:cNvPr id="267" name="Shape 267"/>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extLst>
      <p:ext uri="{BB962C8B-B14F-4D97-AF65-F5344CB8AC3E}">
        <p14:creationId xmlns:p14="http://schemas.microsoft.com/office/powerpoint/2010/main" val="4240538425"/>
      </p:ext>
    </p:extLst>
  </p:cSld>
  <p:clrMapOvr>
    <a:masterClrMapping/>
  </p:clrMapOvr>
  <p:transition xmlns:p14="http://schemas.microsoft.com/office/powerpoint/2010/mai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hape 264"/>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65" name="Shape 265"/>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66" name="Shape 266"/>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rPr lang="en-AU" dirty="0" smtClean="0"/>
              <a:t>K-folds</a:t>
            </a:r>
            <a:endParaRPr dirty="0"/>
          </a:p>
        </p:txBody>
      </p:sp>
      <p:sp>
        <p:nvSpPr>
          <p:cNvPr id="267" name="Shape 267"/>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extLst>
      <p:ext uri="{BB962C8B-B14F-4D97-AF65-F5344CB8AC3E}">
        <p14:creationId xmlns:p14="http://schemas.microsoft.com/office/powerpoint/2010/main" val="1031755771"/>
      </p:ext>
    </p:extLst>
  </p:cSld>
  <p:clrMapOvr>
    <a:masterClrMapping/>
  </p:clrMapOvr>
  <p:transition xmlns:p14="http://schemas.microsoft.com/office/powerpoint/2010/mai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p:nvPr/>
        </p:nvSpPr>
        <p:spPr>
          <a:xfrm>
            <a:off x="415924" y="1028699"/>
            <a:ext cx="7832786" cy="399288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3000" b="0">
                <a:uFillTx/>
              </a:defRPr>
            </a:pPr>
            <a:r>
              <a:rPr i="1"/>
              <a:t>Suppose we do the train/test split.</a:t>
            </a:r>
          </a:p>
          <a:p>
            <a:pPr algn="l" defTabSz="914400">
              <a:lnSpc>
                <a:spcPct val="120000"/>
              </a:lnSpc>
              <a:defRPr sz="3000" b="0">
                <a:uFillTx/>
              </a:defRPr>
            </a:pPr>
            <a:r>
              <a:rPr i="1"/>
              <a:t>Q: How well does test set error predict OOS?</a:t>
            </a:r>
          </a:p>
          <a:p>
            <a:pPr algn="l" defTabSz="914400">
              <a:lnSpc>
                <a:spcPct val="120000"/>
              </a:lnSpc>
              <a:defRPr sz="2400" b="0">
                <a:uFillTx/>
              </a:defRPr>
            </a:pPr>
            <a:endParaRPr i="1"/>
          </a:p>
          <a:p>
            <a:pPr algn="l" defTabSz="914400">
              <a:lnSpc>
                <a:spcPct val="120000"/>
              </a:lnSpc>
              <a:defRPr sz="2000" b="0">
                <a:uFillTx/>
              </a:defRPr>
            </a:pPr>
            <a:r>
              <a:rPr i="1"/>
              <a:t>Thought experiment:</a:t>
            </a:r>
          </a:p>
          <a:p>
            <a:pPr algn="l" defTabSz="914400">
              <a:lnSpc>
                <a:spcPct val="120000"/>
              </a:lnSpc>
              <a:defRPr sz="2000" b="0">
                <a:uFillTx/>
              </a:defRPr>
            </a:pPr>
            <a:r>
              <a:rPr i="1"/>
              <a:t>Suppose we had done a different train/test split.</a:t>
            </a:r>
          </a:p>
          <a:p>
            <a:pPr algn="l" defTabSz="914400">
              <a:lnSpc>
                <a:spcPct val="120000"/>
              </a:lnSpc>
              <a:defRPr sz="2000" b="0">
                <a:uFillTx/>
              </a:defRPr>
            </a:pPr>
            <a:r>
              <a:rPr i="1"/>
              <a:t>Q: Would the test set error remain the same?</a:t>
            </a:r>
          </a:p>
          <a:p>
            <a:pPr algn="l" defTabSz="914400">
              <a:lnSpc>
                <a:spcPct val="120000"/>
              </a:lnSpc>
              <a:defRPr sz="2000" b="0">
                <a:uFillTx/>
              </a:defRPr>
            </a:pPr>
            <a:r>
              <a:rPr i="1"/>
              <a:t>A: Of course not!</a:t>
            </a:r>
          </a:p>
          <a:p>
            <a:pPr algn="l" defTabSz="914400">
              <a:lnSpc>
                <a:spcPct val="120000"/>
              </a:lnSpc>
              <a:defRPr sz="2400" b="0">
                <a:uFillTx/>
              </a:defRPr>
            </a:pPr>
            <a:endParaRPr i="1"/>
          </a:p>
          <a:p>
            <a:pPr algn="l" defTabSz="914400">
              <a:lnSpc>
                <a:spcPct val="120000"/>
              </a:lnSpc>
              <a:defRPr sz="3000" b="0">
                <a:uFillTx/>
              </a:defRPr>
            </a:pPr>
            <a:r>
              <a:rPr i="1"/>
              <a:t>A: On its own, not very well.</a:t>
            </a:r>
          </a:p>
        </p:txBody>
      </p:sp>
      <p:sp>
        <p:nvSpPr>
          <p:cNvPr id="310" name="Shape 310"/>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311" name="Shape 311"/>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22</a:t>
            </a:fld>
            <a:endParaRPr/>
          </a:p>
        </p:txBody>
      </p:sp>
    </p:spTree>
  </p:cSld>
  <p:clrMapOvr>
    <a:masterClrMapping/>
  </p:clrMapOvr>
  <p:transition xmlns:p14="http://schemas.microsoft.com/office/powerpoint/2010/main" spd="slow"/>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09">
                                            <p:txEl>
                                              <p:pRg st="3" end="3"/>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1" nodeType="afterEffect">
                                  <p:stCondLst>
                                    <p:cond delay="0"/>
                                  </p:stCondLst>
                                  <p:iterate>
                                    <p:tmAbs val="0"/>
                                  </p:iterate>
                                  <p:childTnLst>
                                    <p:set>
                                      <p:cBhvr>
                                        <p:cTn id="9" fill="hold"/>
                                        <p:tgtEl>
                                          <p:spTgt spid="309">
                                            <p:txEl>
                                              <p:pRg st="4" end="4"/>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1" nodeType="clickEffect">
                                  <p:stCondLst>
                                    <p:cond delay="0"/>
                                  </p:stCondLst>
                                  <p:iterate>
                                    <p:tmAbs val="0"/>
                                  </p:iterate>
                                  <p:childTnLst>
                                    <p:set>
                                      <p:cBhvr>
                                        <p:cTn id="13" fill="hold"/>
                                        <p:tgtEl>
                                          <p:spTgt spid="309">
                                            <p:txEl>
                                              <p:pRg st="5" end="5"/>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1" nodeType="clickEffect">
                                  <p:stCondLst>
                                    <p:cond delay="0"/>
                                  </p:stCondLst>
                                  <p:iterate>
                                    <p:tmAbs val="0"/>
                                  </p:iterate>
                                  <p:childTnLst>
                                    <p:set>
                                      <p:cBhvr>
                                        <p:cTn id="17" fill="hold"/>
                                        <p:tgtEl>
                                          <p:spTgt spid="309">
                                            <p:txEl>
                                              <p:pRg st="6" end="6"/>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1" nodeType="afterEffect">
                                  <p:stCondLst>
                                    <p:cond delay="0"/>
                                  </p:stCondLst>
                                  <p:iterate>
                                    <p:tmAbs val="0"/>
                                  </p:iterate>
                                  <p:childTnLst>
                                    <p:set>
                                      <p:cBhvr>
                                        <p:cTn id="20" fill="hold"/>
                                        <p:tgtEl>
                                          <p:spTgt spid="309">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30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9" grpId="1" build="p" bldLvl="5"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Shape 313"/>
          <p:cNvSpPr/>
          <p:nvPr/>
        </p:nvSpPr>
        <p:spPr>
          <a:xfrm>
            <a:off x="415924" y="1028699"/>
            <a:ext cx="7832786" cy="399288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3000" b="0">
                <a:uFillTx/>
              </a:defRPr>
            </a:pPr>
            <a:r>
              <a:rPr i="1"/>
              <a:t>Suppose we do the train/test split.</a:t>
            </a:r>
          </a:p>
          <a:p>
            <a:pPr algn="l" defTabSz="914400">
              <a:lnSpc>
                <a:spcPct val="120000"/>
              </a:lnSpc>
              <a:defRPr sz="3000" b="0">
                <a:uFillTx/>
              </a:defRPr>
            </a:pPr>
            <a:r>
              <a:rPr i="1"/>
              <a:t>Q: How well does test set error predict OOS?</a:t>
            </a:r>
          </a:p>
          <a:p>
            <a:pPr algn="l" defTabSz="914400">
              <a:lnSpc>
                <a:spcPct val="120000"/>
              </a:lnSpc>
              <a:defRPr sz="2400" b="0">
                <a:uFillTx/>
              </a:defRPr>
            </a:pPr>
            <a:endParaRPr i="1"/>
          </a:p>
          <a:p>
            <a:pPr algn="l" defTabSz="914400">
              <a:lnSpc>
                <a:spcPct val="120000"/>
              </a:lnSpc>
              <a:defRPr sz="2000" b="0">
                <a:uFillTx/>
              </a:defRPr>
            </a:pPr>
            <a:r>
              <a:rPr i="1"/>
              <a:t>Thought experiment:</a:t>
            </a:r>
          </a:p>
          <a:p>
            <a:pPr algn="l" defTabSz="914400">
              <a:lnSpc>
                <a:spcPct val="120000"/>
              </a:lnSpc>
              <a:defRPr sz="2000" b="0">
                <a:uFillTx/>
              </a:defRPr>
            </a:pPr>
            <a:r>
              <a:rPr i="1"/>
              <a:t>Suppose we had done a different train/test split.</a:t>
            </a:r>
          </a:p>
          <a:p>
            <a:pPr algn="l" defTabSz="914400">
              <a:lnSpc>
                <a:spcPct val="120000"/>
              </a:lnSpc>
              <a:defRPr sz="2000" b="0">
                <a:uFillTx/>
              </a:defRPr>
            </a:pPr>
            <a:r>
              <a:rPr i="1"/>
              <a:t>Q: Would the test set error remain the same?</a:t>
            </a:r>
          </a:p>
          <a:p>
            <a:pPr algn="l" defTabSz="914400">
              <a:lnSpc>
                <a:spcPct val="120000"/>
              </a:lnSpc>
              <a:defRPr sz="2000" b="0">
                <a:uFillTx/>
              </a:defRPr>
            </a:pPr>
            <a:r>
              <a:rPr i="1"/>
              <a:t>A: Of course not!</a:t>
            </a:r>
          </a:p>
          <a:p>
            <a:pPr algn="l" defTabSz="914400">
              <a:lnSpc>
                <a:spcPct val="120000"/>
              </a:lnSpc>
              <a:defRPr sz="2400" b="0">
                <a:uFillTx/>
              </a:defRPr>
            </a:pPr>
            <a:endParaRPr i="1"/>
          </a:p>
          <a:p>
            <a:pPr algn="l" defTabSz="914400">
              <a:lnSpc>
                <a:spcPct val="120000"/>
              </a:lnSpc>
              <a:defRPr sz="3000" b="0">
                <a:uFillTx/>
              </a:defRPr>
            </a:pPr>
            <a:r>
              <a:rPr i="1"/>
              <a:t>A: On its own, not very well.</a:t>
            </a:r>
          </a:p>
        </p:txBody>
      </p:sp>
      <p:grpSp>
        <p:nvGrpSpPr>
          <p:cNvPr id="317" name="Group 317"/>
          <p:cNvGrpSpPr/>
          <p:nvPr/>
        </p:nvGrpSpPr>
        <p:grpSpPr>
          <a:xfrm>
            <a:off x="7426324" y="3543300"/>
            <a:ext cx="1610360" cy="1326456"/>
            <a:chOff x="0" y="0"/>
            <a:chExt cx="1610358" cy="1326455"/>
          </a:xfrm>
        </p:grpSpPr>
        <p:pic>
          <p:nvPicPr>
            <p:cNvPr id="314" name="image6.png"/>
            <p:cNvPicPr>
              <a:picLocks noChangeAspect="1"/>
            </p:cNvPicPr>
            <p:nvPr/>
          </p:nvPicPr>
          <p:blipFill>
            <a:blip r:embed="rId2">
              <a:extLst/>
            </a:blip>
            <a:stretch>
              <a:fillRect/>
            </a:stretch>
          </p:blipFill>
          <p:spPr>
            <a:xfrm>
              <a:off x="0" y="0"/>
              <a:ext cx="1610359" cy="1326456"/>
            </a:xfrm>
            <a:prstGeom prst="rect">
              <a:avLst/>
            </a:prstGeom>
            <a:ln w="12700" cap="flat">
              <a:noFill/>
              <a:miter lim="400000"/>
            </a:ln>
            <a:effectLst/>
          </p:spPr>
        </p:pic>
        <p:sp>
          <p:nvSpPr>
            <p:cNvPr id="315" name="Shape 315"/>
            <p:cNvSpPr/>
            <p:nvPr/>
          </p:nvSpPr>
          <p:spPr>
            <a:xfrm>
              <a:off x="130841" y="99484"/>
              <a:ext cx="1328547" cy="17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l" defTabSz="914400">
                <a:lnSpc>
                  <a:spcPct val="75000"/>
                </a:lnSpc>
                <a:defRPr sz="1200">
                  <a:uFillTx/>
                </a:defRPr>
              </a:lvl1pPr>
            </a:lstStyle>
            <a:p>
              <a:pPr>
                <a:defRPr b="0">
                  <a:latin typeface="+mn-lt"/>
                  <a:ea typeface="+mn-ea"/>
                  <a:cs typeface="+mn-cs"/>
                  <a:sym typeface="Gill Sans"/>
                </a:defRPr>
              </a:pPr>
              <a:r>
                <a:rPr b="1">
                  <a:latin typeface="+mj-lt"/>
                  <a:ea typeface="+mj-ea"/>
                  <a:cs typeface="+mj-cs"/>
                  <a:sym typeface="Helvetica"/>
                </a:rPr>
                <a:t>NOTE</a:t>
              </a:r>
            </a:p>
          </p:txBody>
        </p:sp>
        <p:sp>
          <p:nvSpPr>
            <p:cNvPr id="316" name="Shape 316"/>
            <p:cNvSpPr/>
            <p:nvPr/>
          </p:nvSpPr>
          <p:spPr>
            <a:xfrm>
              <a:off x="130841" y="273581"/>
              <a:ext cx="1328547" cy="5571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algn="l" defTabSz="914400">
                <a:lnSpc>
                  <a:spcPts val="1100"/>
                </a:lnSpc>
                <a:defRPr sz="900" b="0">
                  <a:uFillTx/>
                  <a:latin typeface="+mn-lt"/>
                  <a:ea typeface="+mn-ea"/>
                  <a:cs typeface="+mn-cs"/>
                  <a:sym typeface="Gill Sans"/>
                </a:defRPr>
              </a:pPr>
              <a:endParaRPr/>
            </a:p>
            <a:p>
              <a:pPr algn="l" defTabSz="914400">
                <a:lnSpc>
                  <a:spcPts val="1100"/>
                </a:lnSpc>
                <a:defRPr sz="4200" b="0">
                  <a:uFillTx/>
                  <a:latin typeface="+mn-lt"/>
                  <a:ea typeface="+mn-ea"/>
                  <a:cs typeface="+mn-cs"/>
                  <a:sym typeface="Gill Sans"/>
                </a:defRPr>
              </a:pPr>
              <a:r>
                <a:rPr sz="900">
                  <a:latin typeface="News706 BT"/>
                  <a:ea typeface="News706 BT"/>
                  <a:cs typeface="News706 BT"/>
                  <a:sym typeface="News706 BT"/>
                </a:rPr>
                <a:t>The test set error gives a </a:t>
              </a:r>
              <a:r>
                <a:rPr sz="900" i="1">
                  <a:latin typeface="News706 BT"/>
                  <a:ea typeface="News706 BT"/>
                  <a:cs typeface="News706 BT"/>
                  <a:sym typeface="News706 BT"/>
                </a:rPr>
                <a:t>high-variance estimate </a:t>
              </a:r>
              <a:r>
                <a:rPr sz="900">
                  <a:latin typeface="News706 BT"/>
                  <a:ea typeface="News706 BT"/>
                  <a:cs typeface="News706 BT"/>
                  <a:sym typeface="News706 BT"/>
                </a:rPr>
                <a:t>of OOS accuracy.</a:t>
              </a:r>
            </a:p>
          </p:txBody>
        </p:sp>
      </p:grpSp>
      <p:sp>
        <p:nvSpPr>
          <p:cNvPr id="318" name="Shape 318"/>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319" name="Shape 319"/>
          <p:cNvSpPr/>
          <p:nvPr/>
        </p:nvSpPr>
        <p:spPr>
          <a:xfrm>
            <a:off x="468153" y="505195"/>
            <a:ext cx="7874121" cy="1016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lvl1pPr algn="l">
              <a:lnSpc>
                <a:spcPts val="2300"/>
              </a:lnSpc>
            </a:lvl1pPr>
          </a:lstStyle>
          <a:p>
            <a:r>
              <a:t>TEST SET APPROACH</a:t>
            </a:r>
          </a:p>
        </p:txBody>
      </p:sp>
      <p:sp>
        <p:nvSpPr>
          <p:cNvPr id="320" name="Shape 320"/>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23</a:t>
            </a:fld>
            <a:endParaRPr/>
          </a:p>
        </p:txBody>
      </p:sp>
    </p:spTree>
  </p:cSld>
  <p:clrMapOvr>
    <a:masterClrMapping/>
  </p:clrMapOvr>
  <p:transition xmlns:p14="http://schemas.microsoft.com/office/powerpoint/2010/mai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p:nvPr/>
        </p:nvSpPr>
        <p:spPr>
          <a:xfrm>
            <a:off x="625195" y="1057512"/>
            <a:ext cx="6800414" cy="399288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3000" b="0">
                <a:uFillTx/>
              </a:defRPr>
            </a:pPr>
            <a:r>
              <a:rPr i="1"/>
              <a:t>Something is still missing!</a:t>
            </a:r>
          </a:p>
          <a:p>
            <a:pPr algn="l" defTabSz="914400">
              <a:lnSpc>
                <a:spcPct val="120000"/>
              </a:lnSpc>
              <a:defRPr sz="3000" b="0">
                <a:uFillTx/>
              </a:defRPr>
            </a:pPr>
            <a:r>
              <a:rPr i="1"/>
              <a:t>Q: How can we do better?</a:t>
            </a:r>
          </a:p>
          <a:p>
            <a:pPr algn="l" defTabSz="914400">
              <a:lnSpc>
                <a:spcPct val="120000"/>
              </a:lnSpc>
              <a:defRPr sz="2400" b="0">
                <a:uFillTx/>
              </a:defRPr>
            </a:pPr>
            <a:endParaRPr i="1"/>
          </a:p>
          <a:p>
            <a:pPr algn="l" defTabSz="914400">
              <a:lnSpc>
                <a:spcPct val="120000"/>
              </a:lnSpc>
              <a:defRPr sz="2000" b="0">
                <a:uFillTx/>
              </a:defRPr>
            </a:pPr>
            <a:r>
              <a:rPr i="1"/>
              <a:t>Thought experiment:</a:t>
            </a:r>
          </a:p>
          <a:p>
            <a:pPr algn="l" defTabSz="914400">
              <a:lnSpc>
                <a:spcPct val="120000"/>
              </a:lnSpc>
              <a:defRPr sz="2000" b="0">
                <a:uFillTx/>
              </a:defRPr>
            </a:pPr>
            <a:r>
              <a:rPr i="1"/>
              <a:t>Different train/test splits will give us different test set errors.</a:t>
            </a:r>
          </a:p>
          <a:p>
            <a:pPr algn="l" defTabSz="914400">
              <a:lnSpc>
                <a:spcPct val="120000"/>
              </a:lnSpc>
              <a:defRPr sz="2000" b="0">
                <a:uFillTx/>
              </a:defRPr>
            </a:pPr>
            <a:r>
              <a:rPr i="1"/>
              <a:t>Q: What if we did a bunch of these and took the average?</a:t>
            </a:r>
          </a:p>
          <a:p>
            <a:pPr algn="l" defTabSz="914400">
              <a:lnSpc>
                <a:spcPct val="120000"/>
              </a:lnSpc>
              <a:defRPr sz="2000" b="0">
                <a:uFillTx/>
              </a:defRPr>
            </a:pPr>
            <a:r>
              <a:rPr i="1"/>
              <a:t>A: Now you’re talking!</a:t>
            </a:r>
          </a:p>
          <a:p>
            <a:pPr algn="l" defTabSz="914400">
              <a:lnSpc>
                <a:spcPct val="120000"/>
              </a:lnSpc>
              <a:defRPr sz="2400" b="0">
                <a:uFillTx/>
              </a:defRPr>
            </a:pPr>
            <a:endParaRPr i="1"/>
          </a:p>
          <a:p>
            <a:pPr algn="l" defTabSz="914400">
              <a:lnSpc>
                <a:spcPct val="120000"/>
              </a:lnSpc>
              <a:defRPr sz="3000" b="0">
                <a:uFillTx/>
              </a:defRPr>
            </a:pPr>
            <a:r>
              <a:rPr i="1"/>
              <a:t>A: Cross-validation.</a:t>
            </a:r>
          </a:p>
        </p:txBody>
      </p:sp>
      <p:sp>
        <p:nvSpPr>
          <p:cNvPr id="323" name="Shape 323"/>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
        <p:nvSpPr>
          <p:cNvPr id="324" name="Shape 324"/>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24</a:t>
            </a:fld>
            <a:endParaRPr/>
          </a:p>
        </p:txBody>
      </p:sp>
    </p:spTree>
  </p:cSld>
  <p:clrMapOvr>
    <a:masterClrMapping/>
  </p:clrMapOvr>
  <p:transition xmlns:p14="http://schemas.microsoft.com/office/powerpoint/2010/main" spd="slow"/>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22">
                                            <p:txEl>
                                              <p:pRg st="3" end="3"/>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1" nodeType="afterEffect">
                                  <p:stCondLst>
                                    <p:cond delay="0"/>
                                  </p:stCondLst>
                                  <p:iterate>
                                    <p:tmAbs val="0"/>
                                  </p:iterate>
                                  <p:childTnLst>
                                    <p:set>
                                      <p:cBhvr>
                                        <p:cTn id="9" fill="hold"/>
                                        <p:tgtEl>
                                          <p:spTgt spid="322">
                                            <p:txEl>
                                              <p:pRg st="4" end="4"/>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1" nodeType="clickEffect">
                                  <p:stCondLst>
                                    <p:cond delay="0"/>
                                  </p:stCondLst>
                                  <p:iterate>
                                    <p:tmAbs val="0"/>
                                  </p:iterate>
                                  <p:childTnLst>
                                    <p:set>
                                      <p:cBhvr>
                                        <p:cTn id="13" fill="hold"/>
                                        <p:tgtEl>
                                          <p:spTgt spid="322">
                                            <p:txEl>
                                              <p:pRg st="5" end="5"/>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1" nodeType="clickEffect">
                                  <p:stCondLst>
                                    <p:cond delay="0"/>
                                  </p:stCondLst>
                                  <p:iterate>
                                    <p:tmAbs val="0"/>
                                  </p:iterate>
                                  <p:childTnLst>
                                    <p:set>
                                      <p:cBhvr>
                                        <p:cTn id="17" fill="hold"/>
                                        <p:tgtEl>
                                          <p:spTgt spid="322">
                                            <p:txEl>
                                              <p:pRg st="6" end="6"/>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1" nodeType="afterEffect">
                                  <p:stCondLst>
                                    <p:cond delay="0"/>
                                  </p:stCondLst>
                                  <p:iterate>
                                    <p:tmAbs val="0"/>
                                  </p:iterate>
                                  <p:childTnLst>
                                    <p:set>
                                      <p:cBhvr>
                                        <p:cTn id="20" fill="hold"/>
                                        <p:tgtEl>
                                          <p:spTgt spid="32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32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1" build="p" bldLvl="5"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Shape 326"/>
          <p:cNvSpPr/>
          <p:nvPr/>
        </p:nvSpPr>
        <p:spPr>
          <a:xfrm>
            <a:off x="263524" y="1104899"/>
            <a:ext cx="8909984" cy="280416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3000" b="0">
                <a:uFillTx/>
              </a:defRPr>
            </a:pPr>
            <a:r>
              <a:rPr i="1"/>
              <a:t>Steps for K-fold cross-validation:</a:t>
            </a:r>
          </a:p>
          <a:p>
            <a:pPr algn="l" defTabSz="914400">
              <a:lnSpc>
                <a:spcPct val="120000"/>
              </a:lnSpc>
              <a:defRPr sz="2200" b="0">
                <a:uFillTx/>
              </a:defRPr>
            </a:pPr>
            <a:endParaRPr i="1"/>
          </a:p>
          <a:p>
            <a:pPr marL="352777" indent="-352777" algn="l" defTabSz="914400">
              <a:lnSpc>
                <a:spcPct val="120000"/>
              </a:lnSpc>
              <a:buSzPct val="100000"/>
              <a:buAutoNum type="arabicParenR"/>
              <a:defRPr sz="2000" b="0">
                <a:uFillTx/>
              </a:defRPr>
            </a:pPr>
            <a:r>
              <a:rPr i="1"/>
              <a:t>Randomly split the dataset into K equal partitions. </a:t>
            </a:r>
          </a:p>
          <a:p>
            <a:pPr marL="352777" indent="-352777" algn="l" defTabSz="914400">
              <a:lnSpc>
                <a:spcPct val="120000"/>
              </a:lnSpc>
              <a:buSzPct val="100000"/>
              <a:buAutoNum type="arabicParenR"/>
              <a:defRPr sz="2000" b="0">
                <a:uFillTx/>
              </a:defRPr>
            </a:pPr>
            <a:r>
              <a:rPr i="1"/>
              <a:t>Use partition 1 as test set &amp; union of other partitions as training set.</a:t>
            </a:r>
          </a:p>
          <a:p>
            <a:pPr marL="352777" indent="-352777" algn="l" defTabSz="914400">
              <a:lnSpc>
                <a:spcPct val="120000"/>
              </a:lnSpc>
              <a:buSzPct val="100000"/>
              <a:buAutoNum type="arabicParenR"/>
              <a:defRPr sz="2000" b="0">
                <a:uFillTx/>
              </a:defRPr>
            </a:pPr>
            <a:r>
              <a:rPr i="1"/>
              <a:t>Calculate test set error.</a:t>
            </a:r>
          </a:p>
          <a:p>
            <a:pPr marL="352777" indent="-352777" algn="l" defTabSz="914400">
              <a:lnSpc>
                <a:spcPct val="120000"/>
              </a:lnSpc>
              <a:buSzPct val="100000"/>
              <a:buAutoNum type="arabicParenR"/>
              <a:defRPr sz="2000" b="0">
                <a:uFillTx/>
              </a:defRPr>
            </a:pPr>
            <a:r>
              <a:rPr i="1"/>
              <a:t>Repeat steps 2-3 using a different partition as the test set at each iteration.</a:t>
            </a:r>
          </a:p>
          <a:p>
            <a:pPr algn="l" defTabSz="914400">
              <a:lnSpc>
                <a:spcPct val="120000"/>
              </a:lnSpc>
              <a:defRPr sz="2000" b="0">
                <a:uFillTx/>
              </a:defRPr>
            </a:pPr>
            <a:r>
              <a:rPr i="1"/>
              <a:t>5)  Take the average test set error as the estimate of OOS accuracy.</a:t>
            </a:r>
          </a:p>
        </p:txBody>
      </p:sp>
      <p:sp>
        <p:nvSpPr>
          <p:cNvPr id="327" name="Shape 327"/>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CROSS VALIDATION</a:t>
            </a:r>
          </a:p>
        </p:txBody>
      </p:sp>
      <p:sp>
        <p:nvSpPr>
          <p:cNvPr id="328" name="Shape 328"/>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25</a:t>
            </a:fld>
            <a:endParaRPr/>
          </a:p>
        </p:txBody>
      </p:sp>
    </p:spTree>
  </p:cSld>
  <p:clrMapOvr>
    <a:masterClrMapping/>
  </p:clrMapOvr>
  <p:transition xmlns:p14="http://schemas.microsoft.com/office/powerpoint/2010/main" spd="slow"/>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2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iterate>
                                    <p:tmAbs val="0"/>
                                  </p:iterate>
                                  <p:childTnLst>
                                    <p:set>
                                      <p:cBhvr>
                                        <p:cTn id="10" fill="hold"/>
                                        <p:tgtEl>
                                          <p:spTgt spid="32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iterate>
                                    <p:tmAbs val="0"/>
                                  </p:iterate>
                                  <p:childTnLst>
                                    <p:set>
                                      <p:cBhvr>
                                        <p:cTn id="14" fill="hold"/>
                                        <p:tgtEl>
                                          <p:spTgt spid="32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iterate>
                                    <p:tmAbs val="0"/>
                                  </p:iterate>
                                  <p:childTnLst>
                                    <p:set>
                                      <p:cBhvr>
                                        <p:cTn id="18" fill="hold"/>
                                        <p:tgtEl>
                                          <p:spTgt spid="32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iterate>
                                    <p:tmAbs val="0"/>
                                  </p:iterate>
                                  <p:childTnLst>
                                    <p:set>
                                      <p:cBhvr>
                                        <p:cTn id="22" fill="hold"/>
                                        <p:tgtEl>
                                          <p:spTgt spid="32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6" grpId="1" build="p" bldLvl="5"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p:nvPr/>
        </p:nvSpPr>
        <p:spPr>
          <a:xfrm>
            <a:off x="535938" y="4891325"/>
            <a:ext cx="6966586" cy="218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l" defTabSz="914400">
              <a:defRPr sz="800" b="0">
                <a:uFillTx/>
                <a:latin typeface="News706 BT"/>
                <a:ea typeface="News706 BT"/>
                <a:cs typeface="News706 BT"/>
                <a:sym typeface="News706 BT"/>
              </a:defRPr>
            </a:lvl1pPr>
          </a:lstStyle>
          <a:p>
            <a:pPr>
              <a:defRPr>
                <a:latin typeface="+mn-lt"/>
                <a:ea typeface="+mn-ea"/>
                <a:cs typeface="+mn-cs"/>
                <a:sym typeface="Gill Sans"/>
              </a:defRPr>
            </a:pPr>
            <a:r>
              <a:rPr>
                <a:latin typeface="News706 BT"/>
                <a:ea typeface="News706 BT"/>
                <a:cs typeface="News706 BT"/>
                <a:sym typeface="News706 BT"/>
              </a:rPr>
              <a:t>Source: http://nbviewer.ipython.org/github/fonnesbeck/Bios366/blob/master/notebooks/Section6_3-Model-Selection-and-Validation.ipynb</a:t>
            </a:r>
          </a:p>
        </p:txBody>
      </p:sp>
      <p:pic>
        <p:nvPicPr>
          <p:cNvPr id="331" name="image14.png"/>
          <p:cNvPicPr>
            <a:picLocks noChangeAspect="1"/>
          </p:cNvPicPr>
          <p:nvPr/>
        </p:nvPicPr>
        <p:blipFill>
          <a:blip r:embed="rId2">
            <a:extLst/>
          </a:blip>
          <a:stretch>
            <a:fillRect/>
          </a:stretch>
        </p:blipFill>
        <p:spPr>
          <a:xfrm>
            <a:off x="496887" y="1200249"/>
            <a:ext cx="8529638" cy="2419251"/>
          </a:xfrm>
          <a:prstGeom prst="rect">
            <a:avLst/>
          </a:prstGeom>
          <a:ln w="12700">
            <a:miter lim="400000"/>
          </a:ln>
        </p:spPr>
      </p:pic>
      <p:sp>
        <p:nvSpPr>
          <p:cNvPr id="332" name="Shape 332"/>
          <p:cNvSpPr/>
          <p:nvPr/>
        </p:nvSpPr>
        <p:spPr>
          <a:xfrm>
            <a:off x="720724" y="3752046"/>
            <a:ext cx="7614097"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l" defTabSz="914400">
              <a:defRPr sz="2000" b="0" i="1">
                <a:uFillTx/>
              </a:defRPr>
            </a:lvl1pPr>
          </a:lstStyle>
          <a:p>
            <a:pPr>
              <a:defRPr i="0"/>
            </a:pPr>
            <a:r>
              <a:rPr i="1"/>
              <a:t>5-fold cross-validation: red = training folds, blue = test fold</a:t>
            </a:r>
          </a:p>
        </p:txBody>
      </p:sp>
      <p:sp>
        <p:nvSpPr>
          <p:cNvPr id="333" name="Shape 333"/>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CROSS VALIDATION</a:t>
            </a:r>
          </a:p>
        </p:txBody>
      </p:sp>
      <p:sp>
        <p:nvSpPr>
          <p:cNvPr id="334" name="Shape 334"/>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26</a:t>
            </a:fld>
            <a:endParaRPr/>
          </a:p>
        </p:txBody>
      </p:sp>
    </p:spTree>
  </p:cSld>
  <p:clrMapOvr>
    <a:masterClrMapping/>
  </p:clrMapOvr>
  <p:transition xmlns:p14="http://schemas.microsoft.com/office/powerpoint/2010/mai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Shape 336"/>
          <p:cNvSpPr/>
          <p:nvPr/>
        </p:nvSpPr>
        <p:spPr>
          <a:xfrm>
            <a:off x="327024" y="1006455"/>
            <a:ext cx="7943325" cy="295656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r>
              <a:rPr i="1"/>
              <a:t>Features of K-fold cross-validation:</a:t>
            </a:r>
          </a:p>
          <a:p>
            <a:pPr algn="l" defTabSz="914400">
              <a:lnSpc>
                <a:spcPct val="120000"/>
              </a:lnSpc>
              <a:defRPr sz="2000" b="0">
                <a:uFillTx/>
              </a:defRPr>
            </a:pPr>
            <a:endParaRPr i="1"/>
          </a:p>
          <a:p>
            <a:pPr marL="186689" indent="-146050" algn="l" defTabSz="914400">
              <a:lnSpc>
                <a:spcPct val="120000"/>
              </a:lnSpc>
              <a:buClr>
                <a:srgbClr val="000000"/>
              </a:buClr>
              <a:buSzPct val="69000"/>
              <a:buFont typeface="Lucida Grande"/>
              <a:buChar char="‣"/>
              <a:defRPr sz="2000" b="0">
                <a:uFillTx/>
              </a:defRPr>
            </a:pPr>
            <a:r>
              <a:rPr i="1"/>
              <a:t>More accurate estimate of OOS prediction error.</a:t>
            </a:r>
          </a:p>
          <a:p>
            <a:pPr marL="186689" indent="-146050" algn="l" defTabSz="914400">
              <a:lnSpc>
                <a:spcPct val="120000"/>
              </a:lnSpc>
              <a:buClr>
                <a:srgbClr val="000000"/>
              </a:buClr>
              <a:buSzPct val="69000"/>
              <a:buFont typeface="Lucida Grande"/>
              <a:buChar char="‣"/>
              <a:defRPr sz="2000" b="0">
                <a:uFillTx/>
              </a:defRPr>
            </a:pPr>
            <a:r>
              <a:rPr i="1"/>
              <a:t>More efficient use of data than single train/test split.</a:t>
            </a:r>
            <a:br>
              <a:rPr i="1"/>
            </a:br>
            <a:r>
              <a:rPr i="1"/>
              <a:t>     - Each record in our dataset is used for both training and testing.</a:t>
            </a:r>
          </a:p>
          <a:p>
            <a:pPr marL="186689" indent="-146050" algn="l" defTabSz="914400">
              <a:lnSpc>
                <a:spcPct val="120000"/>
              </a:lnSpc>
              <a:buClr>
                <a:srgbClr val="000000"/>
              </a:buClr>
              <a:buSzPct val="69000"/>
              <a:buFont typeface="Lucida Grande"/>
              <a:buChar char="‣"/>
              <a:defRPr sz="2000" b="0">
                <a:uFillTx/>
              </a:defRPr>
            </a:pPr>
            <a:r>
              <a:rPr i="1"/>
              <a:t>Presents tradeoff between efficiency an computational expense.</a:t>
            </a:r>
            <a:br>
              <a:rPr i="1"/>
            </a:br>
            <a:r>
              <a:rPr i="1"/>
              <a:t>    - 10-fold CV is 10x more expensive than a single train/test split</a:t>
            </a:r>
          </a:p>
          <a:p>
            <a:pPr marL="186689" indent="-146050" algn="l" defTabSz="914400">
              <a:lnSpc>
                <a:spcPct val="120000"/>
              </a:lnSpc>
              <a:buClr>
                <a:srgbClr val="000000"/>
              </a:buClr>
              <a:buSzPct val="69000"/>
              <a:buFont typeface="Lucida Grande"/>
              <a:buChar char="‣"/>
              <a:defRPr sz="2000" b="0">
                <a:uFillTx/>
              </a:defRPr>
            </a:pPr>
            <a:r>
              <a:rPr i="1"/>
              <a:t>Can be used for parameter tuning and model selection.</a:t>
            </a:r>
          </a:p>
        </p:txBody>
      </p:sp>
      <p:sp>
        <p:nvSpPr>
          <p:cNvPr id="337" name="Shape 337"/>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CROSS VALIDATION</a:t>
            </a:r>
          </a:p>
        </p:txBody>
      </p:sp>
      <p:sp>
        <p:nvSpPr>
          <p:cNvPr id="338" name="Shape 338"/>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27</a:t>
            </a:fld>
            <a:endParaRPr/>
          </a:p>
        </p:txBody>
      </p:sp>
    </p:spTree>
  </p:cSld>
  <p:clrMapOvr>
    <a:masterClrMapping/>
  </p:clrMapOvr>
  <p:transition xmlns:p14="http://schemas.microsoft.com/office/powerpoint/2010/main" spd="slow"/>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36">
                                            <p:txEl>
                                              <p:pRg st="2" end="2"/>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1" nodeType="afterEffect">
                                  <p:stCondLst>
                                    <p:cond delay="0"/>
                                  </p:stCondLst>
                                  <p:iterate>
                                    <p:tmAbs val="0"/>
                                  </p:iterate>
                                  <p:childTnLst>
                                    <p:set>
                                      <p:cBhvr>
                                        <p:cTn id="9" fill="hold"/>
                                        <p:tgtEl>
                                          <p:spTgt spid="336">
                                            <p:txEl>
                                              <p:pRg st="3" end="3"/>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1" nodeType="clickEffect">
                                  <p:stCondLst>
                                    <p:cond delay="0"/>
                                  </p:stCondLst>
                                  <p:iterate>
                                    <p:tmAbs val="0"/>
                                  </p:iterate>
                                  <p:childTnLst>
                                    <p:set>
                                      <p:cBhvr>
                                        <p:cTn id="13" fill="hold"/>
                                        <p:tgtEl>
                                          <p:spTgt spid="336">
                                            <p:txEl>
                                              <p:pRg st="4" end="4"/>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1" nodeType="afterEffect">
                                  <p:stCondLst>
                                    <p:cond delay="0"/>
                                  </p:stCondLst>
                                  <p:iterate>
                                    <p:tmAbs val="0"/>
                                  </p:iterate>
                                  <p:childTnLst>
                                    <p:set>
                                      <p:cBhvr>
                                        <p:cTn id="16" fill="hold"/>
                                        <p:tgtEl>
                                          <p:spTgt spid="33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6" grpId="1" build="p" bldLvl="5"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59" name="Shape 359"/>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60" name="Shape 360"/>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
        <p:nvSpPr>
          <p:cNvPr id="362" name="Shape 362"/>
          <p:cNvSpPr>
            <a:spLocks noGrp="1"/>
          </p:cNvSpPr>
          <p:nvPr>
            <p:ph type="title" idx="4294967295"/>
          </p:nvPr>
        </p:nvSpPr>
        <p:spPr>
          <a:xfrm>
            <a:off x="457200" y="951707"/>
            <a:ext cx="8426451" cy="3894138"/>
          </a:xfrm>
          <a:prstGeom prst="rect">
            <a:avLst/>
          </a:prstGeom>
        </p:spPr>
        <p:txBody>
          <a:bodyPr lIns="38100" tIns="38100" rIns="38100" bIns="38100" anchor="ctr"/>
          <a:lstStyle>
            <a:lvl1pPr marL="27728" marR="27728" algn="ctr" defTabSz="914400">
              <a:lnSpc>
                <a:spcPct val="70000"/>
              </a:lnSpc>
              <a:defRPr sz="8800"/>
            </a:lvl1pPr>
          </a:lstStyle>
          <a:p>
            <a:pPr algn="l"/>
            <a:r>
              <a:rPr lang="en-AU" dirty="0" smtClean="0"/>
              <a:t>Slightly interactive session</a:t>
            </a:r>
            <a:endParaRPr dirty="0"/>
          </a:p>
        </p:txBody>
      </p:sp>
    </p:spTree>
    <p:extLst>
      <p:ext uri="{BB962C8B-B14F-4D97-AF65-F5344CB8AC3E}">
        <p14:creationId xmlns:p14="http://schemas.microsoft.com/office/powerpoint/2010/main" val="2157796277"/>
      </p:ext>
    </p:extLst>
  </p:cSld>
  <p:clrMapOvr>
    <a:masterClrMapping/>
  </p:clrMapOvr>
  <p:transition xmlns:p14="http://schemas.microsoft.com/office/powerpoint/2010/mai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p:nvPr/>
        </p:nvSpPr>
        <p:spPr>
          <a:xfrm>
            <a:off x="263524" y="1028699"/>
            <a:ext cx="92331" cy="45140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endParaRPr i="1" dirty="0"/>
          </a:p>
        </p:txBody>
      </p:sp>
      <p:sp>
        <p:nvSpPr>
          <p:cNvPr id="306" name="Shape 306"/>
          <p:cNvSpPr>
            <a:spLocks noGrp="1"/>
          </p:cNvSpPr>
          <p:nvPr>
            <p:ph type="title"/>
          </p:nvPr>
        </p:nvSpPr>
        <p:spPr>
          <a:xfrm>
            <a:off x="468153" y="505195"/>
            <a:ext cx="7874121" cy="523504"/>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rPr lang="en-AU" dirty="0" smtClean="0"/>
              <a:t>K-FOLD Code (the manual way)</a:t>
            </a:r>
            <a:endParaRPr dirty="0"/>
          </a:p>
        </p:txBody>
      </p:sp>
      <p:sp>
        <p:nvSpPr>
          <p:cNvPr id="307" name="Shape 307"/>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29</a:t>
            </a:fld>
            <a:endParaRPr/>
          </a:p>
        </p:txBody>
      </p:sp>
      <p:sp>
        <p:nvSpPr>
          <p:cNvPr id="2" name="TextBox 1"/>
          <p:cNvSpPr txBox="1"/>
          <p:nvPr/>
        </p:nvSpPr>
        <p:spPr>
          <a:xfrm>
            <a:off x="468153" y="1023141"/>
            <a:ext cx="8357336" cy="39805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1800" b="0" dirty="0">
                <a:latin typeface="Courier New"/>
                <a:cs typeface="Courier New"/>
              </a:rPr>
              <a:t>from </a:t>
            </a:r>
            <a:r>
              <a:rPr lang="en-US" sz="1800" b="0" dirty="0" err="1" smtClean="0">
                <a:latin typeface="Courier New"/>
                <a:cs typeface="Courier New"/>
              </a:rPr>
              <a:t>sklearn.cross_validation</a:t>
            </a:r>
            <a:r>
              <a:rPr lang="en-US" sz="1800" b="0" dirty="0" smtClean="0">
                <a:latin typeface="Courier New"/>
                <a:cs typeface="Courier New"/>
              </a:rPr>
              <a:t> import </a:t>
            </a:r>
            <a:r>
              <a:rPr lang="en-US" sz="1800" b="0" dirty="0" err="1" smtClean="0">
                <a:latin typeface="Courier New"/>
                <a:cs typeface="Courier New"/>
              </a:rPr>
              <a:t>KFold</a:t>
            </a:r>
            <a:endParaRPr lang="en-US" sz="1800" b="0" dirty="0" smtClean="0">
              <a:latin typeface="Courier New"/>
              <a:cs typeface="Courier New"/>
            </a:endParaRPr>
          </a:p>
          <a:p>
            <a:pPr algn="l"/>
            <a:r>
              <a:rPr lang="en-US" sz="1800" b="0" dirty="0" smtClean="0">
                <a:latin typeface="Courier New"/>
                <a:cs typeface="Courier New"/>
              </a:rPr>
              <a:t>DF = </a:t>
            </a:r>
            <a:r>
              <a:rPr lang="en-US" sz="1800" b="0" dirty="0" err="1" smtClean="0">
                <a:latin typeface="Courier New"/>
                <a:cs typeface="Courier New"/>
              </a:rPr>
              <a:t>pandas.from_csv</a:t>
            </a:r>
            <a:r>
              <a:rPr lang="en-US" sz="1800" b="0" dirty="0" smtClean="0">
                <a:latin typeface="Courier New"/>
                <a:cs typeface="Courier New"/>
              </a:rPr>
              <a:t>(…)</a:t>
            </a:r>
          </a:p>
          <a:p>
            <a:pPr algn="l"/>
            <a:r>
              <a:rPr lang="en-US" sz="1800" b="0" dirty="0" smtClean="0">
                <a:latin typeface="Courier New"/>
                <a:cs typeface="Courier New"/>
              </a:rPr>
              <a:t>X = DF[[…]]</a:t>
            </a:r>
          </a:p>
          <a:p>
            <a:pPr algn="l"/>
            <a:r>
              <a:rPr lang="en-US" sz="1800" b="0" dirty="0" smtClean="0">
                <a:latin typeface="Courier New"/>
                <a:cs typeface="Courier New"/>
              </a:rPr>
              <a:t>y = DF[[…]]</a:t>
            </a:r>
          </a:p>
          <a:p>
            <a:pPr algn="l"/>
            <a:r>
              <a:rPr lang="en-US" sz="1800" b="0" dirty="0" err="1" smtClean="0">
                <a:latin typeface="Courier New"/>
                <a:cs typeface="Courier New"/>
              </a:rPr>
              <a:t>Number_of_rows</a:t>
            </a:r>
            <a:r>
              <a:rPr lang="en-US" sz="1800" b="0" dirty="0" smtClean="0">
                <a:latin typeface="Courier New"/>
                <a:cs typeface="Courier New"/>
              </a:rPr>
              <a:t> = </a:t>
            </a:r>
            <a:r>
              <a:rPr lang="en-US" sz="1800" b="0" dirty="0" err="1" smtClean="0">
                <a:latin typeface="Courier New"/>
                <a:cs typeface="Courier New"/>
              </a:rPr>
              <a:t>len</a:t>
            </a:r>
            <a:r>
              <a:rPr lang="en-US" sz="1800" b="0" dirty="0" smtClean="0">
                <a:latin typeface="Courier New"/>
                <a:cs typeface="Courier New"/>
              </a:rPr>
              <a:t>(DF)</a:t>
            </a:r>
          </a:p>
          <a:p>
            <a:pPr algn="l"/>
            <a:r>
              <a:rPr lang="en-US" sz="1800" b="0" dirty="0">
                <a:latin typeface="Courier New"/>
                <a:cs typeface="Courier New"/>
              </a:rPr>
              <a:t>f</a:t>
            </a:r>
            <a:r>
              <a:rPr lang="en-US" sz="1800" b="0" dirty="0" smtClean="0">
                <a:latin typeface="Courier New"/>
                <a:cs typeface="Courier New"/>
              </a:rPr>
              <a:t>or </a:t>
            </a:r>
            <a:r>
              <a:rPr lang="en-US" sz="1800" dirty="0" smtClean="0">
                <a:latin typeface="Courier New"/>
                <a:cs typeface="Courier New"/>
              </a:rPr>
              <a:t>fold</a:t>
            </a:r>
            <a:r>
              <a:rPr lang="en-US" sz="1800" b="0" dirty="0" smtClean="0">
                <a:latin typeface="Courier New"/>
                <a:cs typeface="Courier New"/>
              </a:rPr>
              <a:t> in </a:t>
            </a:r>
            <a:r>
              <a:rPr lang="en-US" sz="1800" b="0" dirty="0" err="1" smtClean="0">
                <a:latin typeface="Courier New"/>
                <a:cs typeface="Courier New"/>
              </a:rPr>
              <a:t>KFold</a:t>
            </a:r>
            <a:r>
              <a:rPr lang="en-US" sz="1800" b="0" dirty="0" smtClean="0">
                <a:latin typeface="Courier New"/>
                <a:cs typeface="Courier New"/>
              </a:rPr>
              <a:t>(</a:t>
            </a:r>
            <a:r>
              <a:rPr lang="en-US" sz="1800" b="0" dirty="0" err="1" smtClean="0">
                <a:latin typeface="Courier New"/>
                <a:cs typeface="Courier New"/>
              </a:rPr>
              <a:t>Number_of_rows</a:t>
            </a:r>
            <a:r>
              <a:rPr lang="en-US" sz="1800" b="0" dirty="0" smtClean="0">
                <a:latin typeface="Courier New"/>
                <a:cs typeface="Courier New"/>
              </a:rPr>
              <a:t>, </a:t>
            </a:r>
            <a:r>
              <a:rPr lang="en-US" sz="1800" b="0" dirty="0" err="1" smtClean="0">
                <a:latin typeface="Courier New"/>
                <a:cs typeface="Courier New"/>
              </a:rPr>
              <a:t>n_folds</a:t>
            </a:r>
            <a:r>
              <a:rPr lang="en-US" sz="1800" b="0" dirty="0" smtClean="0">
                <a:latin typeface="Courier New"/>
                <a:cs typeface="Courier New"/>
              </a:rPr>
              <a:t>=10):</a:t>
            </a:r>
          </a:p>
          <a:p>
            <a:pPr algn="l"/>
            <a:r>
              <a:rPr lang="en-US" sz="1800" b="0" dirty="0">
                <a:latin typeface="Courier New"/>
                <a:cs typeface="Courier New"/>
              </a:rPr>
              <a:t> </a:t>
            </a:r>
            <a:r>
              <a:rPr lang="en-US" sz="1800" b="0" dirty="0" smtClean="0">
                <a:latin typeface="Courier New"/>
                <a:cs typeface="Courier New"/>
              </a:rPr>
              <a:t>   </a:t>
            </a:r>
            <a:r>
              <a:rPr lang="en-US" sz="1800" b="0" dirty="0" err="1" smtClean="0">
                <a:latin typeface="Courier New"/>
                <a:cs typeface="Courier New"/>
              </a:rPr>
              <a:t>train_fold</a:t>
            </a:r>
            <a:r>
              <a:rPr lang="en-US" sz="1800" b="0" dirty="0" smtClean="0">
                <a:latin typeface="Courier New"/>
                <a:cs typeface="Courier New"/>
              </a:rPr>
              <a:t> = </a:t>
            </a:r>
            <a:r>
              <a:rPr lang="en-US" sz="1800" dirty="0" smtClean="0">
                <a:latin typeface="Courier New"/>
                <a:cs typeface="Courier New"/>
              </a:rPr>
              <a:t>fold[0]</a:t>
            </a:r>
          </a:p>
          <a:p>
            <a:pPr algn="l"/>
            <a:r>
              <a:rPr lang="en-US" sz="1800" b="0" dirty="0" smtClean="0">
                <a:latin typeface="Courier New"/>
                <a:cs typeface="Courier New"/>
              </a:rPr>
              <a:t>    </a:t>
            </a:r>
            <a:r>
              <a:rPr lang="en-US" sz="1800" b="0" dirty="0" err="1" smtClean="0">
                <a:latin typeface="Courier New"/>
                <a:cs typeface="Courier New"/>
              </a:rPr>
              <a:t>test_fold</a:t>
            </a:r>
            <a:r>
              <a:rPr lang="en-US" sz="1800" b="0" dirty="0" smtClean="0">
                <a:latin typeface="Courier New"/>
                <a:cs typeface="Courier New"/>
              </a:rPr>
              <a:t> = </a:t>
            </a:r>
            <a:r>
              <a:rPr lang="en-US" sz="1800" dirty="0" smtClean="0">
                <a:latin typeface="Courier New"/>
                <a:cs typeface="Courier New"/>
              </a:rPr>
              <a:t>fold[1]</a:t>
            </a:r>
          </a:p>
          <a:p>
            <a:pPr algn="l"/>
            <a:r>
              <a:rPr lang="en-US" sz="1800" b="0" dirty="0">
                <a:latin typeface="Courier New"/>
                <a:cs typeface="Courier New"/>
              </a:rPr>
              <a:t> </a:t>
            </a:r>
            <a:r>
              <a:rPr lang="en-US" sz="1800" b="0" dirty="0" smtClean="0">
                <a:latin typeface="Courier New"/>
                <a:cs typeface="Courier New"/>
              </a:rPr>
              <a:t>   </a:t>
            </a:r>
            <a:r>
              <a:rPr lang="en-US" sz="1800" b="0" dirty="0" err="1" smtClean="0">
                <a:latin typeface="Courier New"/>
                <a:cs typeface="Courier New"/>
              </a:rPr>
              <a:t>X_fold</a:t>
            </a:r>
            <a:r>
              <a:rPr lang="en-US" sz="1800" b="0" dirty="0" smtClean="0">
                <a:latin typeface="Courier New"/>
                <a:cs typeface="Courier New"/>
              </a:rPr>
              <a:t> = X[</a:t>
            </a:r>
            <a:r>
              <a:rPr lang="en-US" sz="1800" b="0" dirty="0" err="1" smtClean="0">
                <a:latin typeface="Courier New"/>
                <a:cs typeface="Courier New"/>
              </a:rPr>
              <a:t>train_fold</a:t>
            </a:r>
            <a:r>
              <a:rPr lang="en-US" sz="1800" b="0" dirty="0" smtClean="0">
                <a:latin typeface="Courier New"/>
                <a:cs typeface="Courier New"/>
              </a:rPr>
              <a:t>]</a:t>
            </a:r>
          </a:p>
          <a:p>
            <a:pPr algn="l"/>
            <a:r>
              <a:rPr lang="en-US" sz="1800" b="0" dirty="0">
                <a:latin typeface="Courier New"/>
                <a:cs typeface="Courier New"/>
              </a:rPr>
              <a:t> </a:t>
            </a:r>
            <a:r>
              <a:rPr lang="en-US" sz="1800" b="0" dirty="0" smtClean="0">
                <a:latin typeface="Courier New"/>
                <a:cs typeface="Courier New"/>
              </a:rPr>
              <a:t>   </a:t>
            </a:r>
            <a:r>
              <a:rPr lang="en-US" sz="1800" b="0" dirty="0" err="1" smtClean="0">
                <a:latin typeface="Courier New"/>
                <a:cs typeface="Courier New"/>
              </a:rPr>
              <a:t>y_fold</a:t>
            </a:r>
            <a:r>
              <a:rPr lang="en-US" sz="1800" b="0" dirty="0" smtClean="0">
                <a:latin typeface="Courier New"/>
                <a:cs typeface="Courier New"/>
              </a:rPr>
              <a:t> = y[</a:t>
            </a:r>
            <a:r>
              <a:rPr lang="en-US" sz="1800" b="0" dirty="0" err="1" smtClean="0">
                <a:latin typeface="Courier New"/>
                <a:cs typeface="Courier New"/>
              </a:rPr>
              <a:t>train_fold</a:t>
            </a:r>
            <a:r>
              <a:rPr lang="en-US" sz="1800" b="0" dirty="0" smtClean="0">
                <a:latin typeface="Courier New"/>
                <a:cs typeface="Courier New"/>
              </a:rPr>
              <a:t>]</a:t>
            </a:r>
          </a:p>
          <a:p>
            <a:pPr algn="l"/>
            <a:r>
              <a:rPr lang="en-US" sz="1800" b="0" dirty="0">
                <a:latin typeface="Courier New"/>
                <a:cs typeface="Courier New"/>
              </a:rPr>
              <a:t> </a:t>
            </a:r>
            <a:r>
              <a:rPr lang="en-US" sz="1800" b="0" dirty="0" smtClean="0">
                <a:latin typeface="Courier New"/>
                <a:cs typeface="Courier New"/>
              </a:rPr>
              <a:t>   classifier = </a:t>
            </a:r>
            <a:r>
              <a:rPr lang="en-US" sz="1800" b="0" dirty="0" err="1" smtClean="0">
                <a:latin typeface="Courier New"/>
                <a:cs typeface="Courier New"/>
              </a:rPr>
              <a:t>sklearn.classifier.FavouriteClassifier</a:t>
            </a:r>
            <a:r>
              <a:rPr lang="en-US" sz="1800" b="0" dirty="0" smtClean="0">
                <a:latin typeface="Courier New"/>
                <a:cs typeface="Courier New"/>
              </a:rPr>
              <a:t>()</a:t>
            </a:r>
          </a:p>
          <a:p>
            <a:pPr algn="l"/>
            <a:r>
              <a:rPr lang="en-US" sz="1800" b="0" dirty="0">
                <a:latin typeface="Courier New"/>
                <a:cs typeface="Courier New"/>
              </a:rPr>
              <a:t> </a:t>
            </a:r>
            <a:r>
              <a:rPr lang="en-US" sz="1800" b="0" dirty="0" smtClean="0">
                <a:latin typeface="Courier New"/>
                <a:cs typeface="Courier New"/>
              </a:rPr>
              <a:t>   </a:t>
            </a:r>
            <a:r>
              <a:rPr lang="en-US" sz="1800" b="0" dirty="0" err="1" smtClean="0">
                <a:latin typeface="Courier New"/>
                <a:cs typeface="Courier New"/>
              </a:rPr>
              <a:t>classifier.fit</a:t>
            </a:r>
            <a:r>
              <a:rPr lang="en-US" sz="1800" b="0" dirty="0" smtClean="0">
                <a:latin typeface="Courier New"/>
                <a:cs typeface="Courier New"/>
              </a:rPr>
              <a:t>(</a:t>
            </a:r>
            <a:r>
              <a:rPr lang="en-US" sz="1800" b="0" dirty="0" err="1" smtClean="0">
                <a:latin typeface="Courier New"/>
                <a:cs typeface="Courier New"/>
              </a:rPr>
              <a:t>X_fold</a:t>
            </a:r>
            <a:r>
              <a:rPr lang="en-US" sz="1800" b="0" dirty="0" smtClean="0">
                <a:latin typeface="Courier New"/>
                <a:cs typeface="Courier New"/>
              </a:rPr>
              <a:t>, </a:t>
            </a:r>
            <a:r>
              <a:rPr lang="en-US" sz="1800" b="0" dirty="0" err="1" smtClean="0">
                <a:latin typeface="Courier New"/>
                <a:cs typeface="Courier New"/>
              </a:rPr>
              <a:t>y_fold</a:t>
            </a:r>
            <a:r>
              <a:rPr lang="en-US" sz="1800" b="0" dirty="0" smtClean="0">
                <a:latin typeface="Courier New"/>
                <a:cs typeface="Courier New"/>
              </a:rPr>
              <a:t>)</a:t>
            </a:r>
          </a:p>
          <a:p>
            <a:pPr algn="l"/>
            <a:r>
              <a:rPr lang="en-US" sz="1800" b="0" dirty="0" smtClean="0">
                <a:latin typeface="Courier New"/>
                <a:cs typeface="Courier New"/>
              </a:rPr>
              <a:t>    predictions = </a:t>
            </a:r>
            <a:r>
              <a:rPr lang="en-US" sz="1800" b="0" dirty="0" err="1" smtClean="0">
                <a:latin typeface="Courier New"/>
                <a:cs typeface="Courier New"/>
              </a:rPr>
              <a:t>classifier.predict</a:t>
            </a:r>
            <a:r>
              <a:rPr lang="en-US" sz="1800" b="0" dirty="0" smtClean="0">
                <a:latin typeface="Courier New"/>
                <a:cs typeface="Courier New"/>
              </a:rPr>
              <a:t>(X[</a:t>
            </a:r>
            <a:r>
              <a:rPr lang="en-US" sz="1800" b="0" dirty="0" err="1" smtClean="0">
                <a:latin typeface="Courier New"/>
                <a:cs typeface="Courier New"/>
              </a:rPr>
              <a:t>test_fold</a:t>
            </a:r>
            <a:r>
              <a:rPr lang="en-US" sz="1800" b="0" dirty="0" smtClean="0">
                <a:latin typeface="Courier New"/>
                <a:cs typeface="Courier New"/>
              </a:rPr>
              <a:t>])</a:t>
            </a:r>
          </a:p>
          <a:p>
            <a:pPr algn="l"/>
            <a:r>
              <a:rPr lang="en-US" sz="1800" b="0" dirty="0" smtClean="0">
                <a:latin typeface="Courier New"/>
                <a:cs typeface="Courier New"/>
              </a:rPr>
              <a:t>    print </a:t>
            </a:r>
            <a:r>
              <a:rPr lang="en-US" sz="1800" b="0" dirty="0" err="1" smtClean="0">
                <a:latin typeface="Courier New"/>
                <a:cs typeface="Courier New"/>
              </a:rPr>
              <a:t>accuracy_score</a:t>
            </a:r>
            <a:r>
              <a:rPr lang="en-US" sz="1800" b="0" dirty="0">
                <a:latin typeface="Courier New"/>
                <a:cs typeface="Courier New"/>
              </a:rPr>
              <a:t>(</a:t>
            </a:r>
            <a:r>
              <a:rPr lang="en-US" sz="1800" b="0" dirty="0" smtClean="0">
                <a:latin typeface="Courier New"/>
                <a:cs typeface="Courier New"/>
              </a:rPr>
              <a:t>y[</a:t>
            </a:r>
            <a:r>
              <a:rPr lang="en-US" sz="1800" b="0" dirty="0" err="1" smtClean="0">
                <a:latin typeface="Courier New"/>
                <a:cs typeface="Courier New"/>
              </a:rPr>
              <a:t>test_fold</a:t>
            </a:r>
            <a:r>
              <a:rPr lang="en-US" sz="1800" b="0" dirty="0" smtClean="0">
                <a:latin typeface="Courier New"/>
                <a:cs typeface="Courier New"/>
              </a:rPr>
              <a:t>], predictions)</a:t>
            </a:r>
            <a:endParaRPr kumimoji="0" lang="en-US" sz="1800" b="0" i="0" u="none" strike="noStrike" cap="none" spc="0" normalizeH="0" baseline="0" dirty="0">
              <a:ln>
                <a:noFill/>
              </a:ln>
              <a:solidFill>
                <a:srgbClr val="000000"/>
              </a:solidFill>
              <a:effectLst/>
              <a:uFill>
                <a:solidFill>
                  <a:srgbClr val="000000"/>
                </a:solidFill>
              </a:uFill>
              <a:latin typeface="Courier New"/>
              <a:cs typeface="Courier New"/>
              <a:sym typeface="Helvetica"/>
            </a:endParaRPr>
          </a:p>
        </p:txBody>
      </p:sp>
    </p:spTree>
    <p:extLst>
      <p:ext uri="{BB962C8B-B14F-4D97-AF65-F5344CB8AC3E}">
        <p14:creationId xmlns:p14="http://schemas.microsoft.com/office/powerpoint/2010/main" val="1822831255"/>
      </p:ext>
    </p:extLst>
  </p:cSld>
  <p:clrMapOvr>
    <a:masterClrMapping/>
  </p:clrMapOvr>
  <p:transition xmlns:p14="http://schemas.microsoft.com/office/powerpoint/2010/mai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63" name="Shape 163"/>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64" name="Shape 164"/>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rPr lang="en-AU" dirty="0" smtClean="0"/>
              <a:t>Over-</a:t>
            </a:r>
            <a:r>
              <a:rPr lang="en-AU" dirty="0" smtClean="0"/>
              <a:t>fitting, under-fitting and other errors</a:t>
            </a:r>
            <a:endParaRPr dirty="0"/>
          </a:p>
        </p:txBody>
      </p:sp>
      <p:sp>
        <p:nvSpPr>
          <p:cNvPr id="165" name="Shape 165"/>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Tree>
  </p:cSld>
  <p:clrMapOvr>
    <a:masterClrMapping/>
  </p:clrMapOvr>
  <p:transition xmlns:p14="http://schemas.microsoft.com/office/powerpoint/2010/mai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p:nvPr/>
        </p:nvSpPr>
        <p:spPr>
          <a:xfrm>
            <a:off x="263524" y="1028699"/>
            <a:ext cx="92331" cy="45140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2000" b="0">
                <a:uFillTx/>
              </a:defRPr>
            </a:pPr>
            <a:endParaRPr i="1" dirty="0"/>
          </a:p>
        </p:txBody>
      </p:sp>
      <p:sp>
        <p:nvSpPr>
          <p:cNvPr id="306" name="Shape 306"/>
          <p:cNvSpPr>
            <a:spLocks noGrp="1"/>
          </p:cNvSpPr>
          <p:nvPr>
            <p:ph type="title"/>
          </p:nvPr>
        </p:nvSpPr>
        <p:spPr>
          <a:xfrm>
            <a:off x="468153" y="505195"/>
            <a:ext cx="7874121" cy="523504"/>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rPr lang="en-AU" dirty="0" smtClean="0"/>
              <a:t>K-FOLD Code (automatic)</a:t>
            </a:r>
            <a:endParaRPr dirty="0"/>
          </a:p>
        </p:txBody>
      </p:sp>
      <p:sp>
        <p:nvSpPr>
          <p:cNvPr id="307" name="Shape 307"/>
          <p:cNvSpPr>
            <a:spLocks noGrp="1"/>
          </p:cNvSpPr>
          <p:nvPr>
            <p:ph type="sldNum" sz="quarter" idx="2"/>
          </p:nvPr>
        </p:nvSpPr>
        <p:spPr>
          <a:xfrm>
            <a:off x="8601075" y="526256"/>
            <a:ext cx="323752" cy="342901"/>
          </a:xfrm>
          <a:prstGeom prst="rect">
            <a:avLst/>
          </a:prstGeom>
          <a:extLst>
            <a:ext uri="{C572A759-6A51-4108-AA02-DFA0A04FC94B}">
              <ma14:wrappingTextBoxFlag xmlns:ma14="http://schemas.microsoft.com/office/mac/drawingml/2011/main" val="1"/>
            </a:ext>
          </a:extLst>
        </p:spPr>
        <p:txBody>
          <a:bodyPr wrap="square">
            <a:normAutofit fontScale="92500"/>
          </a:bodyPr>
          <a:lstStyle>
            <a:lvl1pPr algn="l" defTabSz="457200">
              <a:lnSpc>
                <a:spcPct val="100000"/>
              </a:lnSpc>
              <a:defRPr sz="2300">
                <a:latin typeface="Trebuchet MS"/>
                <a:ea typeface="Trebuchet MS"/>
                <a:cs typeface="Trebuchet MS"/>
                <a:sym typeface="Trebuchet MS"/>
              </a:defRPr>
            </a:lvl1pPr>
          </a:lstStyle>
          <a:p>
            <a:fld id="{86CB4B4D-7CA3-9044-876B-883B54F8677D}" type="slidenum">
              <a:t>30</a:t>
            </a:fld>
            <a:endParaRPr/>
          </a:p>
        </p:txBody>
      </p:sp>
      <p:sp>
        <p:nvSpPr>
          <p:cNvPr id="2" name="TextBox 1"/>
          <p:cNvSpPr txBox="1"/>
          <p:nvPr/>
        </p:nvSpPr>
        <p:spPr>
          <a:xfrm>
            <a:off x="468153" y="1117200"/>
            <a:ext cx="8357336" cy="17645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1800" b="0" dirty="0">
                <a:latin typeface="Courier New"/>
                <a:cs typeface="Courier New"/>
              </a:rPr>
              <a:t>from </a:t>
            </a:r>
            <a:r>
              <a:rPr lang="en-US" sz="1800" b="0" dirty="0" err="1" smtClean="0">
                <a:latin typeface="Courier New"/>
                <a:cs typeface="Courier New"/>
              </a:rPr>
              <a:t>sklearn.cross_validation</a:t>
            </a:r>
            <a:r>
              <a:rPr lang="en-US" sz="1800" b="0" dirty="0" smtClean="0">
                <a:latin typeface="Courier New"/>
                <a:cs typeface="Courier New"/>
              </a:rPr>
              <a:t> import </a:t>
            </a:r>
            <a:r>
              <a:rPr lang="en-US" sz="1800" b="0" dirty="0" err="1" smtClean="0">
                <a:latin typeface="Courier New"/>
                <a:cs typeface="Courier New"/>
              </a:rPr>
              <a:t>cross_val_score</a:t>
            </a:r>
            <a:endParaRPr lang="en-US" sz="1800" b="0" dirty="0" smtClean="0">
              <a:latin typeface="Courier New"/>
              <a:cs typeface="Courier New"/>
            </a:endParaRPr>
          </a:p>
          <a:p>
            <a:pPr algn="l"/>
            <a:r>
              <a:rPr lang="en-US" sz="1800" b="0" dirty="0" smtClean="0">
                <a:latin typeface="Courier New"/>
                <a:cs typeface="Courier New"/>
              </a:rPr>
              <a:t>DF = </a:t>
            </a:r>
            <a:r>
              <a:rPr lang="en-US" sz="1800" b="0" dirty="0" err="1" smtClean="0">
                <a:latin typeface="Courier New"/>
                <a:cs typeface="Courier New"/>
              </a:rPr>
              <a:t>pandas.from_csv</a:t>
            </a:r>
            <a:r>
              <a:rPr lang="en-US" sz="1800" b="0" dirty="0" smtClean="0">
                <a:latin typeface="Courier New"/>
                <a:cs typeface="Courier New"/>
              </a:rPr>
              <a:t>(…)</a:t>
            </a:r>
          </a:p>
          <a:p>
            <a:pPr algn="l"/>
            <a:r>
              <a:rPr lang="en-US" sz="1800" b="0" dirty="0" smtClean="0">
                <a:latin typeface="Courier New"/>
                <a:cs typeface="Courier New"/>
              </a:rPr>
              <a:t>X = DF[[…]]</a:t>
            </a:r>
          </a:p>
          <a:p>
            <a:pPr algn="l"/>
            <a:r>
              <a:rPr lang="en-US" sz="1800" b="0" dirty="0" smtClean="0">
                <a:latin typeface="Courier New"/>
                <a:cs typeface="Courier New"/>
              </a:rPr>
              <a:t>y = DF[[…]]</a:t>
            </a:r>
          </a:p>
          <a:p>
            <a:pPr algn="l"/>
            <a:r>
              <a:rPr lang="en-US" sz="1800" b="0" dirty="0">
                <a:latin typeface="Courier New"/>
                <a:cs typeface="Courier New"/>
              </a:rPr>
              <a:t>classifier = </a:t>
            </a:r>
            <a:r>
              <a:rPr lang="en-US" sz="1800" b="0" dirty="0" err="1">
                <a:latin typeface="Courier New"/>
                <a:cs typeface="Courier New"/>
              </a:rPr>
              <a:t>sklearn.classifier.FavouriteClassifier</a:t>
            </a:r>
            <a:r>
              <a:rPr lang="en-US" sz="1800" b="0" dirty="0">
                <a:latin typeface="Courier New"/>
                <a:cs typeface="Courier New"/>
              </a:rPr>
              <a:t>(</a:t>
            </a:r>
            <a:r>
              <a:rPr lang="en-US" sz="1800" b="0" dirty="0" smtClean="0">
                <a:latin typeface="Courier New"/>
                <a:cs typeface="Courier New"/>
              </a:rPr>
              <a:t>)</a:t>
            </a:r>
          </a:p>
          <a:p>
            <a:pPr algn="l"/>
            <a:r>
              <a:rPr lang="en-US" sz="1800" b="0" dirty="0" err="1" smtClean="0">
                <a:latin typeface="Courier New"/>
                <a:cs typeface="Courier New"/>
              </a:rPr>
              <a:t>cross_val_score</a:t>
            </a:r>
            <a:r>
              <a:rPr lang="en-US" sz="1800" b="0" dirty="0" smtClean="0">
                <a:latin typeface="Courier New"/>
                <a:cs typeface="Courier New"/>
              </a:rPr>
              <a:t>(classifier, X, y,</a:t>
            </a:r>
            <a:r>
              <a:rPr lang="en-US" sz="1800" b="0" dirty="0">
                <a:latin typeface="Courier New"/>
                <a:cs typeface="Courier New"/>
              </a:rPr>
              <a:t> </a:t>
            </a:r>
            <a:r>
              <a:rPr lang="en-US" sz="1800" b="0" dirty="0" smtClean="0">
                <a:latin typeface="Courier New"/>
                <a:cs typeface="Courier New"/>
              </a:rPr>
              <a:t>cv=10, scoring=‘accuracy’)</a:t>
            </a:r>
          </a:p>
        </p:txBody>
      </p:sp>
      <p:cxnSp>
        <p:nvCxnSpPr>
          <p:cNvPr id="4" name="Straight Arrow Connector 3"/>
          <p:cNvCxnSpPr/>
          <p:nvPr/>
        </p:nvCxnSpPr>
        <p:spPr>
          <a:xfrm flipV="1">
            <a:off x="1654112" y="2881786"/>
            <a:ext cx="0" cy="384160"/>
          </a:xfrm>
          <a:prstGeom prst="straightConnector1">
            <a:avLst/>
          </a:prstGeom>
          <a:noFill/>
          <a:ln w="25400" cap="flat">
            <a:solidFill>
              <a:schemeClr val="accent5"/>
            </a:solidFill>
            <a:prstDash val="solid"/>
            <a:round/>
            <a:tailEnd type="arrow"/>
          </a:ln>
          <a:effectLst/>
          <a:sp3d/>
        </p:spPr>
        <p:style>
          <a:lnRef idx="0">
            <a:scrgbClr r="0" g="0" b="0"/>
          </a:lnRef>
          <a:fillRef idx="0">
            <a:scrgbClr r="0" g="0" b="0"/>
          </a:fillRef>
          <a:effectRef idx="0">
            <a:scrgbClr r="0" g="0" b="0"/>
          </a:effectRef>
          <a:fontRef idx="none"/>
        </p:style>
      </p:cxnSp>
      <p:sp>
        <p:nvSpPr>
          <p:cNvPr id="5" name="TextBox 4"/>
          <p:cNvSpPr txBox="1"/>
          <p:nvPr/>
        </p:nvSpPr>
        <p:spPr>
          <a:xfrm>
            <a:off x="263524" y="3339424"/>
            <a:ext cx="2375751" cy="8104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lang="en-US" b="0" dirty="0" smtClean="0">
                <a:solidFill>
                  <a:srgbClr val="FF0000"/>
                </a:solidFill>
                <a:latin typeface="+mn-lt"/>
              </a:rPr>
              <a:t>Run the </a:t>
            </a:r>
            <a:r>
              <a:rPr lang="en-US" b="0" dirty="0" smtClean="0">
                <a:solidFill>
                  <a:srgbClr val="FF0000"/>
                </a:solidFill>
                <a:latin typeface="Courier New"/>
                <a:cs typeface="Courier New"/>
              </a:rPr>
              <a:t>for</a:t>
            </a:r>
            <a:r>
              <a:rPr lang="en-US" b="0" dirty="0" smtClean="0">
                <a:solidFill>
                  <a:srgbClr val="FF0000"/>
                </a:solidFill>
                <a:latin typeface="+mn-lt"/>
              </a:rPr>
              <a:t> loop of a </a:t>
            </a:r>
            <a:r>
              <a:rPr lang="en-US" b="0" dirty="0" err="1" smtClean="0">
                <a:solidFill>
                  <a:srgbClr val="FF0000"/>
                </a:solidFill>
                <a:latin typeface="+mn-lt"/>
              </a:rPr>
              <a:t>KFold</a:t>
            </a:r>
            <a:endParaRPr kumimoji="0" lang="en-US" sz="2300" b="0" i="0" u="none" strike="noStrike" cap="none" spc="0" normalizeH="0" baseline="0" dirty="0">
              <a:ln>
                <a:noFill/>
              </a:ln>
              <a:solidFill>
                <a:srgbClr val="FF0000"/>
              </a:solidFill>
              <a:effectLst/>
              <a:uFill>
                <a:solidFill>
                  <a:srgbClr val="000000"/>
                </a:solidFill>
              </a:uFill>
              <a:latin typeface="+mn-lt"/>
              <a:sym typeface="Helvetica"/>
            </a:endParaRPr>
          </a:p>
        </p:txBody>
      </p:sp>
      <p:cxnSp>
        <p:nvCxnSpPr>
          <p:cNvPr id="9" name="Straight Arrow Connector 8"/>
          <p:cNvCxnSpPr/>
          <p:nvPr/>
        </p:nvCxnSpPr>
        <p:spPr>
          <a:xfrm flipV="1">
            <a:off x="3467499" y="2842106"/>
            <a:ext cx="1795469" cy="680579"/>
          </a:xfrm>
          <a:prstGeom prst="straightConnector1">
            <a:avLst/>
          </a:prstGeom>
          <a:noFill/>
          <a:ln w="25400" cap="flat">
            <a:solidFill>
              <a:schemeClr val="accent5"/>
            </a:solidFill>
            <a:prstDash val="solid"/>
            <a:round/>
            <a:tailEnd type="arrow"/>
          </a:ln>
          <a:effectLst/>
          <a:sp3d/>
        </p:spPr>
        <p:style>
          <a:lnRef idx="0">
            <a:scrgbClr r="0" g="0" b="0"/>
          </a:lnRef>
          <a:fillRef idx="0">
            <a:scrgbClr r="0" g="0" b="0"/>
          </a:fillRef>
          <a:effectRef idx="0">
            <a:scrgbClr r="0" g="0" b="0"/>
          </a:effectRef>
          <a:fontRef idx="none"/>
        </p:style>
      </p:cxnSp>
      <p:sp>
        <p:nvSpPr>
          <p:cNvPr id="11" name="TextBox 10"/>
          <p:cNvSpPr txBox="1"/>
          <p:nvPr/>
        </p:nvSpPr>
        <p:spPr>
          <a:xfrm>
            <a:off x="2774289" y="3521788"/>
            <a:ext cx="1386419" cy="8104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lang="en-US" b="0" dirty="0" err="1" smtClean="0">
                <a:solidFill>
                  <a:srgbClr val="FF0000"/>
                </a:solidFill>
                <a:latin typeface="+mn-lt"/>
              </a:rPr>
              <a:t>n_folds</a:t>
            </a:r>
            <a:r>
              <a:rPr lang="en-US" b="0" dirty="0" smtClean="0">
                <a:solidFill>
                  <a:srgbClr val="FF0000"/>
                </a:solidFill>
                <a:latin typeface="+mn-lt"/>
              </a:rPr>
              <a:t> parameter</a:t>
            </a:r>
            <a:endParaRPr kumimoji="0" lang="en-US" sz="2300" b="0" i="0" u="none" strike="noStrike" cap="none" spc="0" normalizeH="0" baseline="0" dirty="0">
              <a:ln>
                <a:noFill/>
              </a:ln>
              <a:solidFill>
                <a:srgbClr val="FF0000"/>
              </a:solidFill>
              <a:effectLst/>
              <a:uFill>
                <a:solidFill>
                  <a:srgbClr val="000000"/>
                </a:solidFill>
              </a:uFill>
              <a:latin typeface="+mn-lt"/>
              <a:sym typeface="Helvetica"/>
            </a:endParaRPr>
          </a:p>
        </p:txBody>
      </p:sp>
      <p:cxnSp>
        <p:nvCxnSpPr>
          <p:cNvPr id="13" name="Straight Arrow Connector 12"/>
          <p:cNvCxnSpPr/>
          <p:nvPr/>
        </p:nvCxnSpPr>
        <p:spPr>
          <a:xfrm flipV="1">
            <a:off x="7579794" y="2881787"/>
            <a:ext cx="0" cy="640898"/>
          </a:xfrm>
          <a:prstGeom prst="straightConnector1">
            <a:avLst/>
          </a:prstGeom>
          <a:noFill/>
          <a:ln w="25400" cap="flat">
            <a:solidFill>
              <a:schemeClr val="accent5"/>
            </a:solidFill>
            <a:prstDash val="solid"/>
            <a:round/>
            <a:tailEnd type="arrow"/>
          </a:ln>
          <a:effectLst/>
          <a:sp3d/>
        </p:spPr>
        <p:style>
          <a:lnRef idx="0">
            <a:scrgbClr r="0" g="0" b="0"/>
          </a:lnRef>
          <a:fillRef idx="0">
            <a:scrgbClr r="0" g="0" b="0"/>
          </a:fillRef>
          <a:effectRef idx="0">
            <a:scrgbClr r="0" g="0" b="0"/>
          </a:effectRef>
          <a:fontRef idx="none"/>
        </p:style>
      </p:cxnSp>
      <p:sp>
        <p:nvSpPr>
          <p:cNvPr id="15" name="TextBox 14"/>
          <p:cNvSpPr txBox="1"/>
          <p:nvPr/>
        </p:nvSpPr>
        <p:spPr>
          <a:xfrm>
            <a:off x="4439282" y="3404541"/>
            <a:ext cx="4485545" cy="14721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lang="en-US" b="0" dirty="0" smtClean="0">
                <a:solidFill>
                  <a:srgbClr val="FF0000"/>
                </a:solidFill>
                <a:latin typeface="+mn-lt"/>
              </a:rPr>
              <a:t>Can be a function.</a:t>
            </a:r>
          </a:p>
          <a:p>
            <a:pPr marL="0" marR="0" indent="0" algn="l" defTabSz="584200" rtl="0" fontAlgn="auto" latinLnBrk="0" hangingPunct="0">
              <a:lnSpc>
                <a:spcPct val="100000"/>
              </a:lnSpc>
              <a:spcBef>
                <a:spcPts val="0"/>
              </a:spcBef>
              <a:spcAft>
                <a:spcPts val="0"/>
              </a:spcAft>
              <a:buClrTx/>
              <a:buSzTx/>
              <a:buFontTx/>
              <a:buNone/>
              <a:tabLst/>
            </a:pPr>
            <a:r>
              <a:rPr kumimoji="0" lang="en-US" sz="2300" b="0" i="0" u="none" strike="noStrike" cap="none" spc="0" normalizeH="0" baseline="0" dirty="0" smtClean="0">
                <a:ln>
                  <a:noFill/>
                </a:ln>
                <a:solidFill>
                  <a:srgbClr val="FF0000"/>
                </a:solidFill>
                <a:effectLst/>
                <a:uFill>
                  <a:solidFill>
                    <a:srgbClr val="000000"/>
                  </a:solidFill>
                </a:uFill>
                <a:latin typeface="+mn-lt"/>
                <a:sym typeface="Helvetica"/>
              </a:rPr>
              <a:t>Strings have hard-coded</a:t>
            </a:r>
            <a:r>
              <a:rPr kumimoji="0" lang="en-US" sz="2300" b="0" i="0" u="none" strike="noStrike" cap="none" spc="0" normalizeH="0" dirty="0" smtClean="0">
                <a:ln>
                  <a:noFill/>
                </a:ln>
                <a:solidFill>
                  <a:srgbClr val="FF0000"/>
                </a:solidFill>
                <a:effectLst/>
                <a:uFill>
                  <a:solidFill>
                    <a:srgbClr val="000000"/>
                  </a:solidFill>
                </a:uFill>
                <a:latin typeface="+mn-lt"/>
                <a:sym typeface="Helvetica"/>
              </a:rPr>
              <a:t> meanings. E.g. </a:t>
            </a:r>
            <a:r>
              <a:rPr lang="en-US" b="0" dirty="0" smtClean="0">
                <a:solidFill>
                  <a:srgbClr val="FF0000"/>
                </a:solidFill>
                <a:latin typeface="+mn-lt"/>
              </a:rPr>
              <a:t>‘accuracy’ says to use</a:t>
            </a:r>
          </a:p>
          <a:p>
            <a:pPr marL="0" marR="0" indent="0" algn="l" defTabSz="584200" rtl="0" fontAlgn="auto" latinLnBrk="0" hangingPunct="0">
              <a:lnSpc>
                <a:spcPct val="100000"/>
              </a:lnSpc>
              <a:spcBef>
                <a:spcPts val="0"/>
              </a:spcBef>
              <a:spcAft>
                <a:spcPts val="0"/>
              </a:spcAft>
              <a:buClrTx/>
              <a:buSzTx/>
              <a:buFontTx/>
              <a:buNone/>
              <a:tabLst/>
            </a:pPr>
            <a:r>
              <a:rPr lang="en-US" sz="2000" b="0" dirty="0" err="1" smtClean="0">
                <a:solidFill>
                  <a:srgbClr val="FF0000"/>
                </a:solidFill>
                <a:latin typeface="+mn-lt"/>
              </a:rPr>
              <a:t>s</a:t>
            </a:r>
            <a:r>
              <a:rPr kumimoji="0" lang="en-US" sz="2000" b="0" i="0" u="none" strike="noStrike" cap="none" spc="0" normalizeH="0" baseline="0" dirty="0" err="1" smtClean="0">
                <a:ln>
                  <a:noFill/>
                </a:ln>
                <a:solidFill>
                  <a:srgbClr val="FF0000"/>
                </a:solidFill>
                <a:effectLst/>
                <a:uFill>
                  <a:solidFill>
                    <a:srgbClr val="000000"/>
                  </a:solidFill>
                </a:uFill>
                <a:latin typeface="+mn-lt"/>
                <a:sym typeface="Helvetica"/>
              </a:rPr>
              <a:t>klearn.cross_validation.accuracy_score</a:t>
            </a:r>
            <a:r>
              <a:rPr kumimoji="0" lang="en-US" sz="2000" b="0" i="0" u="none" strike="noStrike" cap="none" spc="0" normalizeH="0" baseline="0" dirty="0" smtClean="0">
                <a:ln>
                  <a:noFill/>
                </a:ln>
                <a:solidFill>
                  <a:srgbClr val="FF0000"/>
                </a:solidFill>
                <a:effectLst/>
                <a:uFill>
                  <a:solidFill>
                    <a:srgbClr val="000000"/>
                  </a:solidFill>
                </a:uFill>
                <a:latin typeface="+mn-lt"/>
                <a:sym typeface="Helvetica"/>
              </a:rPr>
              <a:t>()</a:t>
            </a:r>
            <a:endParaRPr kumimoji="0" lang="en-US" sz="2000" b="0" i="0" u="none" strike="noStrike" cap="none" spc="0" normalizeH="0" baseline="0" dirty="0">
              <a:ln>
                <a:noFill/>
              </a:ln>
              <a:solidFill>
                <a:srgbClr val="FF0000"/>
              </a:solidFill>
              <a:effectLst/>
              <a:uFill>
                <a:solidFill>
                  <a:srgbClr val="000000"/>
                </a:solidFill>
              </a:uFill>
              <a:latin typeface="+mn-lt"/>
              <a:sym typeface="Helvetica"/>
            </a:endParaRPr>
          </a:p>
        </p:txBody>
      </p:sp>
    </p:spTree>
    <p:extLst>
      <p:ext uri="{BB962C8B-B14F-4D97-AF65-F5344CB8AC3E}">
        <p14:creationId xmlns:p14="http://schemas.microsoft.com/office/powerpoint/2010/main" val="409035395"/>
      </p:ext>
    </p:extLst>
  </p:cSld>
  <p:clrMapOvr>
    <a:masterClrMapping/>
  </p:clrMapOvr>
  <p:transition xmlns:p14="http://schemas.microsoft.com/office/powerpoint/2010/mai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59" name="Shape 359"/>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60" name="Shape 360"/>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
        <p:nvSpPr>
          <p:cNvPr id="362" name="Shape 362"/>
          <p:cNvSpPr>
            <a:spLocks noGrp="1"/>
          </p:cNvSpPr>
          <p:nvPr>
            <p:ph type="title" idx="4294967295"/>
          </p:nvPr>
        </p:nvSpPr>
        <p:spPr>
          <a:xfrm>
            <a:off x="-1544638" y="681831"/>
            <a:ext cx="8426451" cy="3894138"/>
          </a:xfrm>
          <a:prstGeom prst="rect">
            <a:avLst/>
          </a:prstGeom>
        </p:spPr>
        <p:txBody>
          <a:bodyPr lIns="38100" tIns="38100" rIns="38100" bIns="38100" anchor="ctr"/>
          <a:lstStyle>
            <a:lvl1pPr marL="27728" marR="27728" algn="ctr" defTabSz="914400">
              <a:lnSpc>
                <a:spcPct val="70000"/>
              </a:lnSpc>
              <a:defRPr sz="8800"/>
            </a:lvl1pPr>
          </a:lstStyle>
          <a:p>
            <a:r>
              <a:t>					LAB</a:t>
            </a:r>
          </a:p>
        </p:txBody>
      </p:sp>
    </p:spTree>
    <p:extLst>
      <p:ext uri="{BB962C8B-B14F-4D97-AF65-F5344CB8AC3E}">
        <p14:creationId xmlns:p14="http://schemas.microsoft.com/office/powerpoint/2010/main" val="1847855631"/>
      </p:ext>
    </p:extLst>
  </p:cSld>
  <p:clrMapOvr>
    <a:masterClrMapping/>
  </p:clrMapOvr>
  <p:transition xmlns:p14="http://schemas.microsoft.com/office/powerpoint/2010/mai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383805"/>
          </a:xfrm>
        </p:spPr>
        <p:txBody>
          <a:bodyPr/>
          <a:lstStyle/>
          <a:p>
            <a:r>
              <a:rPr lang="en-US" dirty="0" smtClean="0"/>
              <a:t>Variations you should know about</a:t>
            </a:r>
            <a:endParaRPr lang="en-US" dirty="0"/>
          </a:p>
        </p:txBody>
      </p:sp>
      <p:sp>
        <p:nvSpPr>
          <p:cNvPr id="3" name="Text Placeholder 2"/>
          <p:cNvSpPr>
            <a:spLocks noGrp="1"/>
          </p:cNvSpPr>
          <p:nvPr>
            <p:ph type="body" idx="1"/>
          </p:nvPr>
        </p:nvSpPr>
        <p:spPr/>
        <p:txBody>
          <a:bodyPr/>
          <a:lstStyle/>
          <a:p>
            <a:r>
              <a:rPr lang="en-US" dirty="0" err="1" smtClean="0"/>
              <a:t>StratifiedKFold</a:t>
            </a:r>
            <a:endParaRPr lang="en-US" dirty="0" smtClean="0"/>
          </a:p>
          <a:p>
            <a:pPr lvl="1"/>
            <a:r>
              <a:rPr lang="en-US" b="0" dirty="0" smtClean="0"/>
              <a:t>Make sure there are similar numbers of target labels in each fold</a:t>
            </a:r>
          </a:p>
          <a:p>
            <a:r>
              <a:rPr lang="en-US" dirty="0" err="1" smtClean="0"/>
              <a:t>LabelKFold</a:t>
            </a:r>
            <a:endParaRPr lang="en-US" dirty="0" smtClean="0"/>
          </a:p>
          <a:p>
            <a:pPr lvl="1"/>
            <a:r>
              <a:rPr lang="en-US" b="0" dirty="0" smtClean="0"/>
              <a:t>Make sure each label isn’t in the source set</a:t>
            </a:r>
            <a:endParaRPr lang="en-US" b="0" dirty="0"/>
          </a:p>
        </p:txBody>
      </p:sp>
    </p:spTree>
    <p:extLst>
      <p:ext uri="{BB962C8B-B14F-4D97-AF65-F5344CB8AC3E}">
        <p14:creationId xmlns:p14="http://schemas.microsoft.com/office/powerpoint/2010/main" val="3626984705"/>
      </p:ext>
    </p:extLst>
  </p:cSld>
  <p:clrMapOvr>
    <a:masterClrMapping/>
  </p:clrMapOvr>
  <p:transition xmlns:p14="http://schemas.microsoft.com/office/powerpoint/2010/mai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59" name="Shape 359"/>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60" name="Shape 360"/>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
        <p:nvSpPr>
          <p:cNvPr id="362" name="Shape 362"/>
          <p:cNvSpPr>
            <a:spLocks noGrp="1"/>
          </p:cNvSpPr>
          <p:nvPr>
            <p:ph type="title" idx="4294967295"/>
          </p:nvPr>
        </p:nvSpPr>
        <p:spPr>
          <a:xfrm>
            <a:off x="371475" y="1116013"/>
            <a:ext cx="8426451" cy="3894138"/>
          </a:xfrm>
          <a:prstGeom prst="rect">
            <a:avLst/>
          </a:prstGeom>
        </p:spPr>
        <p:txBody>
          <a:bodyPr lIns="38100" tIns="38100" rIns="38100" bIns="38100" anchor="ctr"/>
          <a:lstStyle>
            <a:lvl1pPr marL="27728" marR="27728" algn="ctr" defTabSz="914400">
              <a:lnSpc>
                <a:spcPct val="70000"/>
              </a:lnSpc>
              <a:defRPr sz="8800"/>
            </a:lvl1pPr>
          </a:lstStyle>
          <a:p>
            <a:pPr algn="l"/>
            <a:r>
              <a:rPr lang="en-AU" dirty="0" smtClean="0"/>
              <a:t>Brute force search for the best</a:t>
            </a:r>
            <a:r>
              <a:rPr dirty="0"/>
              <a:t>			</a:t>
            </a:r>
          </a:p>
        </p:txBody>
      </p:sp>
    </p:spTree>
    <p:extLst>
      <p:ext uri="{BB962C8B-B14F-4D97-AF65-F5344CB8AC3E}">
        <p14:creationId xmlns:p14="http://schemas.microsoft.com/office/powerpoint/2010/main" val="3240532964"/>
      </p:ext>
    </p:extLst>
  </p:cSld>
  <p:clrMapOvr>
    <a:masterClrMapping/>
  </p:clrMapOvr>
  <p:transition xmlns:p14="http://schemas.microsoft.com/office/powerpoint/2010/mai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Models often have weights and parameters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11902767"/>
              </p:ext>
            </p:extLst>
          </p:nvPr>
        </p:nvGraphicFramePr>
        <p:xfrm>
          <a:off x="569912" y="1460500"/>
          <a:ext cx="8294688" cy="1767840"/>
        </p:xfrm>
        <a:graphic>
          <a:graphicData uri="http://schemas.openxmlformats.org/drawingml/2006/table">
            <a:tbl>
              <a:tblPr firstCol="1" bandRow="1">
                <a:tableStyleId>{0E3FDE45-AF77-4B5C-9715-49D594BDF05E}</a:tableStyleId>
              </a:tblPr>
              <a:tblGrid>
                <a:gridCol w="2262188"/>
                <a:gridCol w="6032500"/>
              </a:tblGrid>
              <a:tr h="266276">
                <a:tc>
                  <a:txBody>
                    <a:bodyPr/>
                    <a:lstStyle/>
                    <a:p>
                      <a:pPr algn="l"/>
                      <a:r>
                        <a:rPr lang="en-US" b="0" dirty="0" smtClean="0"/>
                        <a:t>K-means</a:t>
                      </a:r>
                      <a:endParaRPr lang="en-US" b="0" dirty="0"/>
                    </a:p>
                  </a:txBody>
                  <a:tcPr/>
                </a:tc>
                <a:tc>
                  <a:txBody>
                    <a:bodyPr/>
                    <a:lstStyle/>
                    <a:p>
                      <a:pPr algn="l"/>
                      <a:r>
                        <a:rPr lang="en-US" b="0" dirty="0" smtClean="0"/>
                        <a:t>Number of clusters</a:t>
                      </a:r>
                      <a:endParaRPr lang="en-US" b="0" dirty="0"/>
                    </a:p>
                  </a:txBody>
                  <a:tcPr/>
                </a:tc>
              </a:tr>
              <a:tr h="370840">
                <a:tc>
                  <a:txBody>
                    <a:bodyPr/>
                    <a:lstStyle/>
                    <a:p>
                      <a:pPr algn="l"/>
                      <a:r>
                        <a:rPr lang="en-US" b="0" dirty="0" err="1" smtClean="0"/>
                        <a:t>DBScan</a:t>
                      </a:r>
                      <a:endParaRPr lang="en-US" b="0" dirty="0"/>
                    </a:p>
                  </a:txBody>
                  <a:tcPr/>
                </a:tc>
                <a:tc>
                  <a:txBody>
                    <a:bodyPr/>
                    <a:lstStyle/>
                    <a:p>
                      <a:pPr algn="l"/>
                      <a:r>
                        <a:rPr lang="en-US" b="0" dirty="0" smtClean="0"/>
                        <a:t>Density / radius</a:t>
                      </a:r>
                      <a:endParaRPr lang="en-US" b="0" dirty="0"/>
                    </a:p>
                  </a:txBody>
                  <a:tcPr/>
                </a:tc>
              </a:tr>
              <a:tr h="370840">
                <a:tc>
                  <a:txBody>
                    <a:bodyPr/>
                    <a:lstStyle/>
                    <a:p>
                      <a:pPr algn="l"/>
                      <a:r>
                        <a:rPr lang="en-US" b="0" dirty="0" smtClean="0"/>
                        <a:t>Decision tree</a:t>
                      </a:r>
                      <a:endParaRPr lang="en-US" b="0" dirty="0"/>
                    </a:p>
                  </a:txBody>
                  <a:tcPr/>
                </a:tc>
                <a:tc>
                  <a:txBody>
                    <a:bodyPr/>
                    <a:lstStyle/>
                    <a:p>
                      <a:pPr algn="l"/>
                      <a:r>
                        <a:rPr lang="en-US" b="0" dirty="0" smtClean="0"/>
                        <a:t>Depth /</a:t>
                      </a:r>
                      <a:r>
                        <a:rPr lang="en-US" b="0" baseline="0" dirty="0" smtClean="0"/>
                        <a:t> </a:t>
                      </a:r>
                      <a:r>
                        <a:rPr lang="en-US" b="0" baseline="0" dirty="0" err="1" smtClean="0"/>
                        <a:t>Gini</a:t>
                      </a:r>
                      <a:r>
                        <a:rPr lang="en-US" b="0" baseline="0" dirty="0" smtClean="0"/>
                        <a:t> </a:t>
                      </a:r>
                      <a:r>
                        <a:rPr lang="en-US" b="0" baseline="0" dirty="0" err="1" smtClean="0"/>
                        <a:t>vs</a:t>
                      </a:r>
                      <a:r>
                        <a:rPr lang="en-US" b="0" baseline="0" dirty="0" smtClean="0"/>
                        <a:t> Entropy /</a:t>
                      </a:r>
                      <a:r>
                        <a:rPr lang="en-US" b="0" dirty="0" smtClean="0"/>
                        <a:t> Max</a:t>
                      </a:r>
                      <a:r>
                        <a:rPr lang="en-US" b="0" baseline="0" dirty="0" smtClean="0"/>
                        <a:t> Features</a:t>
                      </a:r>
                      <a:endParaRPr lang="en-US" b="0" dirty="0"/>
                    </a:p>
                  </a:txBody>
                  <a:tcPr/>
                </a:tc>
              </a:tr>
              <a:tr h="370840">
                <a:tc>
                  <a:txBody>
                    <a:bodyPr/>
                    <a:lstStyle/>
                    <a:p>
                      <a:pPr algn="l"/>
                      <a:r>
                        <a:rPr lang="en-US" b="0" dirty="0" smtClean="0"/>
                        <a:t>RANSAC</a:t>
                      </a:r>
                      <a:endParaRPr lang="en-US" b="0" dirty="0"/>
                    </a:p>
                  </a:txBody>
                  <a:tcPr/>
                </a:tc>
                <a:tc>
                  <a:txBody>
                    <a:bodyPr/>
                    <a:lstStyle/>
                    <a:p>
                      <a:pPr algn="l"/>
                      <a:r>
                        <a:rPr lang="en-US" b="0" dirty="0" smtClean="0"/>
                        <a:t>Path width</a:t>
                      </a:r>
                      <a:endParaRPr lang="en-US" b="0" dirty="0"/>
                    </a:p>
                  </a:txBody>
                  <a:tcPr/>
                </a:tc>
              </a:tr>
            </a:tbl>
          </a:graphicData>
        </a:graphic>
      </p:graphicFrame>
      <p:sp>
        <p:nvSpPr>
          <p:cNvPr id="7" name="TextBox 6"/>
          <p:cNvSpPr txBox="1"/>
          <p:nvPr/>
        </p:nvSpPr>
        <p:spPr>
          <a:xfrm>
            <a:off x="3187699" y="3825022"/>
            <a:ext cx="5676901" cy="8104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584200" rtl="0" fontAlgn="auto" latinLnBrk="0" hangingPunct="0">
              <a:lnSpc>
                <a:spcPct val="100000"/>
              </a:lnSpc>
              <a:spcBef>
                <a:spcPts val="0"/>
              </a:spcBef>
              <a:spcAft>
                <a:spcPts val="0"/>
              </a:spcAft>
              <a:buClrTx/>
              <a:buSzTx/>
              <a:buFontTx/>
              <a:buNone/>
              <a:tabLst/>
            </a:pPr>
            <a:r>
              <a:rPr kumimoji="0" lang="en-US" sz="2300" b="1" i="0" u="none" strike="noStrike" cap="none" spc="0" normalizeH="0" baseline="0" dirty="0" smtClean="0">
                <a:ln>
                  <a:noFill/>
                </a:ln>
                <a:solidFill>
                  <a:srgbClr val="000000"/>
                </a:solidFill>
                <a:effectLst/>
                <a:uFill>
                  <a:solidFill>
                    <a:srgbClr val="000000"/>
                  </a:solidFill>
                </a:uFill>
                <a:latin typeface="+mj-lt"/>
                <a:ea typeface="+mj-ea"/>
                <a:cs typeface="+mj-cs"/>
                <a:sym typeface="Helvetica"/>
              </a:rPr>
              <a:t>How can we</a:t>
            </a:r>
            <a:r>
              <a:rPr kumimoji="0" lang="en-US" sz="2300" b="1" i="0" u="none" strike="noStrike" cap="none" spc="0" normalizeH="0" dirty="0" smtClean="0">
                <a:ln>
                  <a:noFill/>
                </a:ln>
                <a:solidFill>
                  <a:srgbClr val="000000"/>
                </a:solidFill>
                <a:effectLst/>
                <a:uFill>
                  <a:solidFill>
                    <a:srgbClr val="000000"/>
                  </a:solidFill>
                </a:uFill>
                <a:latin typeface="+mj-lt"/>
                <a:ea typeface="+mj-ea"/>
                <a:cs typeface="+mj-cs"/>
                <a:sym typeface="Helvetica"/>
              </a:rPr>
              <a:t> automate trying lots of different options to find the best set?</a:t>
            </a: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Tree>
    <p:extLst>
      <p:ext uri="{BB962C8B-B14F-4D97-AF65-F5344CB8AC3E}">
        <p14:creationId xmlns:p14="http://schemas.microsoft.com/office/powerpoint/2010/main" val="293366408"/>
      </p:ext>
    </p:extLst>
  </p:cSld>
  <p:clrMapOvr>
    <a:masterClrMapping/>
  </p:clrMapOvr>
  <p:transition xmlns:p14="http://schemas.microsoft.com/office/powerpoint/2010/mai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Courier New"/>
                <a:cs typeface="Courier New"/>
              </a:rPr>
              <a:t>s</a:t>
            </a:r>
            <a:r>
              <a:rPr lang="en-US" dirty="0" err="1" smtClean="0">
                <a:latin typeface="Courier New"/>
                <a:cs typeface="Courier New"/>
              </a:rPr>
              <a:t>klearn.grid_search.GridSearchCV</a:t>
            </a:r>
            <a:endParaRPr lang="en-US" dirty="0">
              <a:latin typeface="Courier New"/>
              <a:cs typeface="Courier New"/>
            </a:endParaRPr>
          </a:p>
        </p:txBody>
      </p:sp>
      <p:sp>
        <p:nvSpPr>
          <p:cNvPr id="3" name="Text Placeholder 2"/>
          <p:cNvSpPr>
            <a:spLocks noGrp="1"/>
          </p:cNvSpPr>
          <p:nvPr>
            <p:ph type="body" idx="1"/>
          </p:nvPr>
        </p:nvSpPr>
        <p:spPr/>
        <p:txBody>
          <a:bodyPr/>
          <a:lstStyle/>
          <a:p>
            <a:pPr marL="40639" indent="0">
              <a:buNone/>
            </a:pPr>
            <a:r>
              <a:rPr lang="en-US" dirty="0" smtClean="0"/>
              <a:t>Inputs:</a:t>
            </a:r>
          </a:p>
          <a:p>
            <a:r>
              <a:rPr lang="en-US" dirty="0" smtClean="0"/>
              <a:t>estimator </a:t>
            </a:r>
            <a:r>
              <a:rPr lang="en-US" b="0" dirty="0" smtClean="0"/>
              <a:t>(e.g. </a:t>
            </a:r>
            <a:r>
              <a:rPr lang="en-US" b="0" dirty="0" err="1" smtClean="0"/>
              <a:t>sklearn.tree.DecisionTreeClassifier</a:t>
            </a:r>
            <a:r>
              <a:rPr lang="en-US" b="0" dirty="0" smtClean="0"/>
              <a:t>)</a:t>
            </a:r>
          </a:p>
          <a:p>
            <a:r>
              <a:rPr lang="en-US" dirty="0" err="1" smtClean="0"/>
              <a:t>param_grid</a:t>
            </a:r>
            <a:r>
              <a:rPr lang="en-US" dirty="0" smtClean="0"/>
              <a:t> </a:t>
            </a:r>
            <a:r>
              <a:rPr lang="en-US" b="0" dirty="0" smtClean="0"/>
              <a:t>(a dictionary of lists)</a:t>
            </a:r>
          </a:p>
          <a:p>
            <a:r>
              <a:rPr lang="en-US" dirty="0"/>
              <a:t>s</a:t>
            </a:r>
            <a:r>
              <a:rPr lang="en-US" dirty="0" smtClean="0"/>
              <a:t>coring </a:t>
            </a:r>
            <a:r>
              <a:rPr lang="en-US" b="0" dirty="0" smtClean="0"/>
              <a:t>(optional: a string or function as per </a:t>
            </a:r>
            <a:r>
              <a:rPr lang="en-US" b="0" dirty="0" err="1" smtClean="0"/>
              <a:t>cross_val_score</a:t>
            </a:r>
            <a:r>
              <a:rPr lang="en-US" b="0" dirty="0" smtClean="0"/>
              <a:t>)</a:t>
            </a:r>
          </a:p>
          <a:p>
            <a:r>
              <a:rPr lang="en-US" dirty="0" smtClean="0"/>
              <a:t>cv </a:t>
            </a:r>
            <a:r>
              <a:rPr lang="en-US" b="0" dirty="0" smtClean="0"/>
              <a:t>(optional: how many </a:t>
            </a:r>
            <a:r>
              <a:rPr lang="en-US" b="0" dirty="0" err="1" smtClean="0"/>
              <a:t>StratifieldKFold</a:t>
            </a:r>
            <a:r>
              <a:rPr lang="en-US" b="0" dirty="0" smtClean="0"/>
              <a:t> splits, or equivalent)</a:t>
            </a:r>
          </a:p>
          <a:p>
            <a:endParaRPr lang="en-US" dirty="0"/>
          </a:p>
          <a:p>
            <a:pPr marL="40639" indent="0">
              <a:buNone/>
            </a:pPr>
            <a:r>
              <a:rPr lang="en-US" dirty="0" smtClean="0"/>
              <a:t>Outputs:</a:t>
            </a:r>
          </a:p>
          <a:p>
            <a:r>
              <a:rPr lang="en-US" dirty="0" err="1" smtClean="0"/>
              <a:t>grid_scores</a:t>
            </a:r>
            <a:r>
              <a:rPr lang="en-US" dirty="0" smtClean="0"/>
              <a:t>_</a:t>
            </a:r>
          </a:p>
          <a:p>
            <a:pPr lvl="1"/>
            <a:r>
              <a:rPr lang="en-US" b="0" dirty="0" smtClean="0"/>
              <a:t>(parameter, </a:t>
            </a:r>
            <a:r>
              <a:rPr lang="en-US" b="0" dirty="0" err="1" smtClean="0"/>
              <a:t>mean_score</a:t>
            </a:r>
            <a:r>
              <a:rPr lang="en-US" b="0" dirty="0" smtClean="0"/>
              <a:t>, per-fold scores)</a:t>
            </a:r>
          </a:p>
          <a:p>
            <a:r>
              <a:rPr lang="en-US" dirty="0" err="1"/>
              <a:t>b</a:t>
            </a:r>
            <a:r>
              <a:rPr lang="en-US" dirty="0" err="1" smtClean="0"/>
              <a:t>est_estimator</a:t>
            </a:r>
            <a:r>
              <a:rPr lang="en-US" dirty="0" smtClean="0"/>
              <a:t>_</a:t>
            </a:r>
          </a:p>
          <a:p>
            <a:r>
              <a:rPr lang="en-US" dirty="0" err="1"/>
              <a:t>b</a:t>
            </a:r>
            <a:r>
              <a:rPr lang="en-US" dirty="0" err="1" smtClean="0"/>
              <a:t>est_score</a:t>
            </a:r>
            <a:r>
              <a:rPr lang="en-US" dirty="0" smtClean="0"/>
              <a:t>_</a:t>
            </a:r>
          </a:p>
          <a:p>
            <a:r>
              <a:rPr lang="en-US" dirty="0" err="1"/>
              <a:t>b</a:t>
            </a:r>
            <a:r>
              <a:rPr lang="en-US" dirty="0" err="1" smtClean="0"/>
              <a:t>est_params</a:t>
            </a:r>
            <a:r>
              <a:rPr lang="en-US" dirty="0" smtClean="0"/>
              <a:t>_</a:t>
            </a:r>
          </a:p>
          <a:p>
            <a:pPr marL="40639" indent="0">
              <a:buNone/>
            </a:pPr>
            <a:endParaRPr lang="en-US" dirty="0"/>
          </a:p>
        </p:txBody>
      </p:sp>
    </p:spTree>
    <p:extLst>
      <p:ext uri="{BB962C8B-B14F-4D97-AF65-F5344CB8AC3E}">
        <p14:creationId xmlns:p14="http://schemas.microsoft.com/office/powerpoint/2010/main" val="1234977441"/>
      </p:ext>
    </p:extLst>
  </p:cSld>
  <p:clrMapOvr>
    <a:masterClrMapping/>
  </p:clrMapOvr>
  <p:transition xmlns:p14="http://schemas.microsoft.com/office/powerpoint/2010/mai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In code</a:t>
            </a:r>
            <a:endParaRPr lang="en-US" dirty="0"/>
          </a:p>
        </p:txBody>
      </p:sp>
      <p:sp>
        <p:nvSpPr>
          <p:cNvPr id="3" name="Text Placeholder 2"/>
          <p:cNvSpPr>
            <a:spLocks noGrp="1"/>
          </p:cNvSpPr>
          <p:nvPr>
            <p:ph type="body" idx="1"/>
          </p:nvPr>
        </p:nvSpPr>
        <p:spPr/>
        <p:txBody>
          <a:bodyPr/>
          <a:lstStyle/>
          <a:p>
            <a:pPr marL="40639" indent="0">
              <a:buNone/>
            </a:pPr>
            <a:r>
              <a:rPr lang="en-US" b="0" dirty="0">
                <a:latin typeface="Courier New"/>
                <a:cs typeface="Courier New"/>
              </a:rPr>
              <a:t>i</a:t>
            </a:r>
            <a:r>
              <a:rPr lang="en-US" b="0" dirty="0" smtClean="0">
                <a:latin typeface="Courier New"/>
                <a:cs typeface="Courier New"/>
              </a:rPr>
              <a:t>mport </a:t>
            </a:r>
            <a:r>
              <a:rPr lang="en-US" b="0" dirty="0" err="1" smtClean="0">
                <a:latin typeface="Courier New"/>
                <a:cs typeface="Courier New"/>
              </a:rPr>
              <a:t>sklearn.tree</a:t>
            </a:r>
            <a:r>
              <a:rPr lang="en-US" b="0" dirty="0" smtClean="0">
                <a:latin typeface="Courier New"/>
                <a:cs typeface="Courier New"/>
              </a:rPr>
              <a:t>, </a:t>
            </a:r>
            <a:r>
              <a:rPr lang="en-US" b="0" dirty="0" err="1" smtClean="0">
                <a:latin typeface="Courier New"/>
                <a:cs typeface="Courier New"/>
              </a:rPr>
              <a:t>sklearn.grid_search</a:t>
            </a:r>
            <a:r>
              <a:rPr lang="en-US" b="0" dirty="0" smtClean="0">
                <a:latin typeface="Courier New"/>
                <a:cs typeface="Courier New"/>
              </a:rPr>
              <a:t>, pandas</a:t>
            </a:r>
          </a:p>
          <a:p>
            <a:pPr marL="40639" indent="0">
              <a:buNone/>
            </a:pPr>
            <a:r>
              <a:rPr lang="en-US" b="0" dirty="0" smtClean="0">
                <a:latin typeface="Courier New"/>
                <a:cs typeface="Courier New"/>
              </a:rPr>
              <a:t>DF = </a:t>
            </a:r>
            <a:r>
              <a:rPr lang="en-US" b="0" dirty="0" err="1" smtClean="0">
                <a:latin typeface="Courier New"/>
                <a:cs typeface="Courier New"/>
              </a:rPr>
              <a:t>pandas.from_csv</a:t>
            </a:r>
            <a:r>
              <a:rPr lang="en-US" b="0" dirty="0" smtClean="0">
                <a:latin typeface="Courier New"/>
                <a:cs typeface="Courier New"/>
              </a:rPr>
              <a:t>(…)</a:t>
            </a:r>
          </a:p>
          <a:p>
            <a:pPr marL="40639" indent="0">
              <a:buNone/>
            </a:pPr>
            <a:r>
              <a:rPr lang="en-US" dirty="0" err="1" smtClean="0">
                <a:latin typeface="Courier New"/>
                <a:cs typeface="Courier New"/>
              </a:rPr>
              <a:t>Params</a:t>
            </a:r>
            <a:r>
              <a:rPr lang="en-US" b="0" dirty="0" smtClean="0">
                <a:latin typeface="Courier New"/>
                <a:cs typeface="Courier New"/>
              </a:rPr>
              <a:t> = {</a:t>
            </a:r>
            <a:r>
              <a:rPr lang="en-US" b="0" dirty="0">
                <a:latin typeface="Courier New"/>
                <a:cs typeface="Courier New"/>
              </a:rPr>
              <a:t>’</a:t>
            </a:r>
            <a:r>
              <a:rPr lang="en-US" b="0" dirty="0" err="1" smtClean="0">
                <a:latin typeface="Courier New"/>
                <a:cs typeface="Courier New"/>
              </a:rPr>
              <a:t>max_depth</a:t>
            </a:r>
            <a:r>
              <a:rPr lang="en-US" b="0" dirty="0" smtClean="0">
                <a:latin typeface="Courier New"/>
                <a:cs typeface="Courier New"/>
              </a:rPr>
              <a:t>’: range(1,10), </a:t>
            </a:r>
          </a:p>
          <a:p>
            <a:pPr marL="40639" indent="0">
              <a:buNone/>
            </a:pPr>
            <a:r>
              <a:rPr lang="en-US" b="0" dirty="0" smtClean="0">
                <a:latin typeface="Courier New"/>
                <a:cs typeface="Courier New"/>
              </a:rPr>
              <a:t>          </a:t>
            </a:r>
            <a:r>
              <a:rPr lang="en-US" b="0" dirty="0">
                <a:latin typeface="Courier New"/>
                <a:cs typeface="Courier New"/>
              </a:rPr>
              <a:t>’</a:t>
            </a:r>
            <a:r>
              <a:rPr lang="en-US" b="0" dirty="0" smtClean="0">
                <a:latin typeface="Courier New"/>
                <a:cs typeface="Courier New"/>
              </a:rPr>
              <a:t>criterion</a:t>
            </a:r>
            <a:r>
              <a:rPr lang="en-US" b="0" dirty="0">
                <a:latin typeface="Courier New"/>
                <a:cs typeface="Courier New"/>
              </a:rPr>
              <a:t>’</a:t>
            </a:r>
            <a:r>
              <a:rPr lang="en-US" b="0" dirty="0" smtClean="0">
                <a:latin typeface="Courier New"/>
                <a:cs typeface="Courier New"/>
              </a:rPr>
              <a:t>=[</a:t>
            </a:r>
            <a:r>
              <a:rPr lang="en-US" b="0" dirty="0">
                <a:latin typeface="Courier New"/>
                <a:cs typeface="Courier New"/>
              </a:rPr>
              <a:t>’</a:t>
            </a:r>
            <a:r>
              <a:rPr lang="en-US" b="0" dirty="0" err="1" smtClean="0">
                <a:latin typeface="Courier New"/>
                <a:cs typeface="Courier New"/>
              </a:rPr>
              <a:t>gini</a:t>
            </a:r>
            <a:r>
              <a:rPr lang="en-US" b="0" dirty="0" smtClean="0">
                <a:latin typeface="Courier New"/>
                <a:cs typeface="Courier New"/>
              </a:rPr>
              <a:t>’, ’entropy’],</a:t>
            </a:r>
          </a:p>
          <a:p>
            <a:pPr marL="40639" indent="0">
              <a:buNone/>
            </a:pPr>
            <a:r>
              <a:rPr lang="en-US" b="0" dirty="0">
                <a:latin typeface="Courier New"/>
                <a:cs typeface="Courier New"/>
              </a:rPr>
              <a:t> </a:t>
            </a:r>
            <a:r>
              <a:rPr lang="en-US" b="0" dirty="0" smtClean="0">
                <a:latin typeface="Courier New"/>
                <a:cs typeface="Courier New"/>
              </a:rPr>
              <a:t>         </a:t>
            </a:r>
            <a:r>
              <a:rPr lang="en-US" b="0" dirty="0">
                <a:latin typeface="Courier New"/>
                <a:cs typeface="Courier New"/>
              </a:rPr>
              <a:t>’</a:t>
            </a:r>
            <a:r>
              <a:rPr lang="en-US" b="0" dirty="0" err="1" smtClean="0">
                <a:latin typeface="Courier New"/>
                <a:cs typeface="Courier New"/>
              </a:rPr>
              <a:t>max_features</a:t>
            </a:r>
            <a:r>
              <a:rPr lang="en-US" b="0" dirty="0" smtClean="0">
                <a:latin typeface="Courier New"/>
                <a:cs typeface="Courier New"/>
              </a:rPr>
              <a:t>’ : range(1,5)}</a:t>
            </a:r>
          </a:p>
          <a:p>
            <a:pPr marL="40639" indent="0">
              <a:buNone/>
            </a:pPr>
            <a:r>
              <a:rPr lang="en-US" b="0" dirty="0" smtClean="0">
                <a:latin typeface="Courier New"/>
                <a:cs typeface="Courier New"/>
              </a:rPr>
              <a:t>Classifier = </a:t>
            </a:r>
            <a:r>
              <a:rPr lang="en-US" b="0" dirty="0" err="1" smtClean="0">
                <a:latin typeface="Courier New"/>
                <a:cs typeface="Courier New"/>
              </a:rPr>
              <a:t>sklearn.tree.DecisionTreeClassifier</a:t>
            </a:r>
            <a:r>
              <a:rPr lang="en-US" b="0" dirty="0" smtClean="0">
                <a:latin typeface="Courier New"/>
                <a:cs typeface="Courier New"/>
              </a:rPr>
              <a:t>()</a:t>
            </a:r>
          </a:p>
          <a:p>
            <a:pPr marL="40639" indent="0">
              <a:buNone/>
            </a:pPr>
            <a:r>
              <a:rPr lang="en-US" dirty="0" err="1" smtClean="0">
                <a:latin typeface="Courier New"/>
                <a:cs typeface="Courier New"/>
              </a:rPr>
              <a:t>BruteForce</a:t>
            </a:r>
            <a:r>
              <a:rPr lang="en-US" b="0" dirty="0" smtClean="0">
                <a:latin typeface="Courier New"/>
                <a:cs typeface="Courier New"/>
              </a:rPr>
              <a:t> = </a:t>
            </a:r>
            <a:r>
              <a:rPr lang="en-US" b="0" smtClean="0">
                <a:latin typeface="Courier New"/>
                <a:cs typeface="Courier New"/>
              </a:rPr>
              <a:t>sklearn.grid_search.</a:t>
            </a:r>
            <a:r>
              <a:rPr lang="en-US" smtClean="0">
                <a:latin typeface="Courier New"/>
                <a:cs typeface="Courier New"/>
              </a:rPr>
              <a:t>GridSearchCV</a:t>
            </a:r>
            <a:r>
              <a:rPr lang="en-US" b="0" dirty="0" smtClean="0">
                <a:latin typeface="Courier New"/>
                <a:cs typeface="Courier New"/>
              </a:rPr>
              <a:t>(</a:t>
            </a:r>
          </a:p>
          <a:p>
            <a:pPr marL="40639" indent="0">
              <a:buNone/>
            </a:pPr>
            <a:r>
              <a:rPr lang="en-US" b="0" dirty="0">
                <a:latin typeface="Courier New"/>
                <a:cs typeface="Courier New"/>
              </a:rPr>
              <a:t> </a:t>
            </a:r>
            <a:r>
              <a:rPr lang="en-US" b="0" dirty="0" smtClean="0">
                <a:latin typeface="Courier New"/>
                <a:cs typeface="Courier New"/>
              </a:rPr>
              <a:t> estimator=Classifier,</a:t>
            </a:r>
          </a:p>
          <a:p>
            <a:pPr marL="40639" indent="0">
              <a:buNone/>
            </a:pPr>
            <a:r>
              <a:rPr lang="en-US" b="0" dirty="0">
                <a:latin typeface="Courier New"/>
                <a:cs typeface="Courier New"/>
              </a:rPr>
              <a:t> </a:t>
            </a:r>
            <a:r>
              <a:rPr lang="en-US" b="0" dirty="0" smtClean="0">
                <a:latin typeface="Courier New"/>
                <a:cs typeface="Courier New"/>
              </a:rPr>
              <a:t> </a:t>
            </a:r>
            <a:r>
              <a:rPr lang="en-US" b="0" dirty="0" err="1" smtClean="0">
                <a:latin typeface="Courier New"/>
                <a:cs typeface="Courier New"/>
              </a:rPr>
              <a:t>param_grid</a:t>
            </a:r>
            <a:r>
              <a:rPr lang="en-US" b="0" dirty="0" smtClean="0">
                <a:latin typeface="Courier New"/>
                <a:cs typeface="Courier New"/>
              </a:rPr>
              <a:t>=</a:t>
            </a:r>
            <a:r>
              <a:rPr lang="en-US" dirty="0" err="1" smtClean="0">
                <a:latin typeface="Courier New"/>
                <a:cs typeface="Courier New"/>
              </a:rPr>
              <a:t>Params</a:t>
            </a:r>
            <a:r>
              <a:rPr lang="en-US" b="0" dirty="0" smtClean="0">
                <a:latin typeface="Courier New"/>
                <a:cs typeface="Courier New"/>
              </a:rPr>
              <a:t>,</a:t>
            </a:r>
          </a:p>
          <a:p>
            <a:pPr marL="40639" indent="0">
              <a:buNone/>
            </a:pPr>
            <a:r>
              <a:rPr lang="en-US" b="0" dirty="0">
                <a:latin typeface="Courier New"/>
                <a:cs typeface="Courier New"/>
              </a:rPr>
              <a:t> </a:t>
            </a:r>
            <a:r>
              <a:rPr lang="en-US" b="0" dirty="0" smtClean="0">
                <a:latin typeface="Courier New"/>
                <a:cs typeface="Courier New"/>
              </a:rPr>
              <a:t> cv=5)</a:t>
            </a:r>
          </a:p>
          <a:p>
            <a:pPr marL="40639" indent="0">
              <a:buNone/>
            </a:pPr>
            <a:endParaRPr lang="en-US" b="0" dirty="0" smtClean="0">
              <a:latin typeface="Courier New"/>
              <a:cs typeface="Courier New"/>
            </a:endParaRPr>
          </a:p>
          <a:p>
            <a:pPr marL="40639" indent="0">
              <a:buNone/>
            </a:pPr>
            <a:r>
              <a:rPr lang="en-US" dirty="0" err="1" smtClean="0">
                <a:latin typeface="Courier New"/>
                <a:cs typeface="Courier New"/>
              </a:rPr>
              <a:t>BruteForce.fit</a:t>
            </a:r>
            <a:r>
              <a:rPr lang="en-US" b="0" dirty="0" smtClean="0">
                <a:latin typeface="Courier New"/>
                <a:cs typeface="Courier New"/>
              </a:rPr>
              <a:t>(DF[[</a:t>
            </a:r>
            <a:r>
              <a:rPr lang="en-US" b="0" i="1" dirty="0" err="1" smtClean="0">
                <a:latin typeface="Courier New"/>
                <a:cs typeface="Courier New"/>
              </a:rPr>
              <a:t>sourcecolumns</a:t>
            </a:r>
            <a:r>
              <a:rPr lang="en-US" b="0" i="1" dirty="0" smtClean="0">
                <a:latin typeface="Courier New"/>
                <a:cs typeface="Courier New"/>
              </a:rPr>
              <a:t>…</a:t>
            </a:r>
            <a:r>
              <a:rPr lang="en-US" b="0" dirty="0" smtClean="0">
                <a:latin typeface="Courier New"/>
                <a:cs typeface="Courier New"/>
              </a:rPr>
              <a:t>]], DF[[</a:t>
            </a:r>
            <a:r>
              <a:rPr lang="en-US" b="0" i="1" dirty="0" err="1" smtClean="0">
                <a:latin typeface="Courier New"/>
                <a:cs typeface="Courier New"/>
              </a:rPr>
              <a:t>destcolumn</a:t>
            </a:r>
            <a:r>
              <a:rPr lang="en-US" b="0" dirty="0" smtClean="0">
                <a:latin typeface="Courier New"/>
                <a:cs typeface="Courier New"/>
              </a:rPr>
              <a:t>]])</a:t>
            </a:r>
          </a:p>
          <a:p>
            <a:pPr marL="40639" indent="0">
              <a:buNone/>
            </a:pPr>
            <a:r>
              <a:rPr lang="en-US" b="0" dirty="0">
                <a:latin typeface="Courier New"/>
                <a:cs typeface="Courier New"/>
              </a:rPr>
              <a:t>p</a:t>
            </a:r>
            <a:r>
              <a:rPr lang="en-US" b="0" dirty="0" smtClean="0">
                <a:latin typeface="Courier New"/>
                <a:cs typeface="Courier New"/>
              </a:rPr>
              <a:t>rint </a:t>
            </a:r>
            <a:r>
              <a:rPr lang="en-US" dirty="0" err="1" smtClean="0">
                <a:latin typeface="Courier New"/>
                <a:cs typeface="Courier New"/>
              </a:rPr>
              <a:t>BruteForce.best_params</a:t>
            </a:r>
            <a:r>
              <a:rPr lang="en-US" dirty="0" smtClean="0">
                <a:latin typeface="Courier New"/>
                <a:cs typeface="Courier New"/>
              </a:rPr>
              <a:t>_</a:t>
            </a:r>
            <a:r>
              <a:rPr lang="en-US" b="0" dirty="0" smtClean="0">
                <a:latin typeface="Courier New"/>
                <a:cs typeface="Courier New"/>
              </a:rPr>
              <a:t>, </a:t>
            </a:r>
            <a:r>
              <a:rPr lang="en-US" dirty="0" err="1" smtClean="0">
                <a:latin typeface="Courier New"/>
                <a:cs typeface="Courier New"/>
              </a:rPr>
              <a:t>BruteForce.best_score</a:t>
            </a:r>
            <a:r>
              <a:rPr lang="en-US" dirty="0" smtClean="0">
                <a:latin typeface="Courier New"/>
                <a:cs typeface="Courier New"/>
              </a:rPr>
              <a:t>_</a:t>
            </a:r>
          </a:p>
        </p:txBody>
      </p:sp>
    </p:spTree>
    <p:extLst>
      <p:ext uri="{BB962C8B-B14F-4D97-AF65-F5344CB8AC3E}">
        <p14:creationId xmlns:p14="http://schemas.microsoft.com/office/powerpoint/2010/main" val="4133551693"/>
      </p:ext>
    </p:extLst>
  </p:cSld>
  <p:clrMapOvr>
    <a:masterClrMapping/>
  </p:clrMapOvr>
  <p:transition xmlns:p14="http://schemas.microsoft.com/office/powerpoint/2010/mai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59" name="Shape 359"/>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60" name="Shape 360"/>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
        <p:nvSpPr>
          <p:cNvPr id="362" name="Shape 362"/>
          <p:cNvSpPr>
            <a:spLocks noGrp="1"/>
          </p:cNvSpPr>
          <p:nvPr>
            <p:ph type="title" idx="4294967295"/>
          </p:nvPr>
        </p:nvSpPr>
        <p:spPr>
          <a:xfrm>
            <a:off x="-1544638" y="681831"/>
            <a:ext cx="8426451" cy="3894138"/>
          </a:xfrm>
          <a:prstGeom prst="rect">
            <a:avLst/>
          </a:prstGeom>
        </p:spPr>
        <p:txBody>
          <a:bodyPr lIns="38100" tIns="38100" rIns="38100" bIns="38100" anchor="ctr"/>
          <a:lstStyle>
            <a:lvl1pPr marL="27728" marR="27728" algn="ctr" defTabSz="914400">
              <a:lnSpc>
                <a:spcPct val="70000"/>
              </a:lnSpc>
              <a:defRPr sz="8800"/>
            </a:lvl1pPr>
          </a:lstStyle>
          <a:p>
            <a:r>
              <a:t>					LAB</a:t>
            </a:r>
          </a:p>
        </p:txBody>
      </p:sp>
    </p:spTree>
    <p:extLst>
      <p:ext uri="{BB962C8B-B14F-4D97-AF65-F5344CB8AC3E}">
        <p14:creationId xmlns:p14="http://schemas.microsoft.com/office/powerpoint/2010/main" val="3153126675"/>
      </p:ext>
    </p:extLst>
  </p:cSld>
  <p:clrMapOvr>
    <a:masterClrMapping/>
  </p:clrMapOvr>
  <p:transition xmlns:p14="http://schemas.microsoft.com/office/powerpoint/2010/mai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02012"/>
          </a:xfrm>
        </p:spPr>
        <p:txBody>
          <a:bodyPr/>
          <a:lstStyle/>
          <a:p>
            <a:r>
              <a:rPr lang="en-US" dirty="0" smtClean="0"/>
              <a:t>Supervised Learning Challenges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748902467"/>
              </p:ext>
            </p:extLst>
          </p:nvPr>
        </p:nvGraphicFramePr>
        <p:xfrm>
          <a:off x="468152" y="1211156"/>
          <a:ext cx="8442395" cy="3679124"/>
        </p:xfrm>
        <a:graphic>
          <a:graphicData uri="http://schemas.openxmlformats.org/drawingml/2006/table">
            <a:tbl>
              <a:tblPr firstRow="1" bandRow="1">
                <a:tableStyleId>{327F97BB-C833-4FB7-BDE5-3F7075034690}</a:tableStyleId>
              </a:tblPr>
              <a:tblGrid>
                <a:gridCol w="1837743"/>
                <a:gridCol w="3302326"/>
                <a:gridCol w="3302326"/>
              </a:tblGrid>
              <a:tr h="809574">
                <a:tc>
                  <a:txBody>
                    <a:bodyPr/>
                    <a:lstStyle/>
                    <a:p>
                      <a:r>
                        <a:rPr lang="en-US" sz="2000" dirty="0" smtClean="0"/>
                        <a:t>Type of error</a:t>
                      </a:r>
                      <a:endParaRPr lang="en-US" sz="2000" dirty="0"/>
                    </a:p>
                  </a:txBody>
                  <a:tcPr/>
                </a:tc>
                <a:tc>
                  <a:txBody>
                    <a:bodyPr/>
                    <a:lstStyle/>
                    <a:p>
                      <a:r>
                        <a:rPr lang="en-US" sz="2000" dirty="0" smtClean="0"/>
                        <a:t>Cause</a:t>
                      </a:r>
                      <a:endParaRPr lang="en-US" sz="2000" dirty="0"/>
                    </a:p>
                  </a:txBody>
                  <a:tcPr/>
                </a:tc>
                <a:tc>
                  <a:txBody>
                    <a:bodyPr/>
                    <a:lstStyle/>
                    <a:p>
                      <a:r>
                        <a:rPr lang="en-US" sz="2000" dirty="0" smtClean="0"/>
                        <a:t>Example</a:t>
                      </a:r>
                      <a:endParaRPr lang="en-US" sz="2000" dirty="0"/>
                    </a:p>
                  </a:txBody>
                  <a:tcPr/>
                </a:tc>
              </a:tr>
              <a:tr h="1029988">
                <a:tc>
                  <a:txBody>
                    <a:bodyPr/>
                    <a:lstStyle/>
                    <a:p>
                      <a:r>
                        <a:rPr lang="en-US" sz="2000" dirty="0" smtClean="0"/>
                        <a:t>Bias</a:t>
                      </a:r>
                      <a:endParaRPr lang="en-US" sz="2000" dirty="0"/>
                    </a:p>
                  </a:txBody>
                  <a:tcPr/>
                </a:tc>
                <a:tc>
                  <a:txBody>
                    <a:bodyPr/>
                    <a:lstStyle/>
                    <a:p>
                      <a:pPr marL="0" indent="0" algn="l">
                        <a:buFont typeface="Arial"/>
                        <a:buNone/>
                      </a:pPr>
                      <a:r>
                        <a:rPr lang="en-US" sz="2000" b="0" dirty="0" smtClean="0"/>
                        <a:t>The model doesn’t capture the</a:t>
                      </a:r>
                      <a:r>
                        <a:rPr lang="en-US" sz="2000" b="0" baseline="0" dirty="0" smtClean="0"/>
                        <a:t> necessary variables</a:t>
                      </a:r>
                      <a:endParaRPr lang="en-US" sz="2000" b="0" dirty="0"/>
                    </a:p>
                  </a:txBody>
                  <a:tcPr/>
                </a:tc>
                <a:tc>
                  <a:txBody>
                    <a:bodyPr/>
                    <a:lstStyle/>
                    <a:p>
                      <a:pPr algn="l"/>
                      <a:r>
                        <a:rPr lang="en-US" sz="2000" b="0" dirty="0" smtClean="0"/>
                        <a:t>Linear</a:t>
                      </a:r>
                      <a:r>
                        <a:rPr lang="en-US" sz="2000" b="0" baseline="0" dirty="0" smtClean="0"/>
                        <a:t> model trying to model exponential growth</a:t>
                      </a:r>
                      <a:endParaRPr lang="en-US" sz="2000" b="0" dirty="0"/>
                    </a:p>
                  </a:txBody>
                  <a:tcPr/>
                </a:tc>
              </a:tr>
              <a:tr h="1029988">
                <a:tc>
                  <a:txBody>
                    <a:bodyPr/>
                    <a:lstStyle/>
                    <a:p>
                      <a:r>
                        <a:rPr lang="en-US" sz="2000" dirty="0" smtClean="0"/>
                        <a:t>Variance</a:t>
                      </a:r>
                      <a:endParaRPr lang="en-US" sz="2000" dirty="0"/>
                    </a:p>
                  </a:txBody>
                  <a:tcPr/>
                </a:tc>
                <a:tc>
                  <a:txBody>
                    <a:bodyPr/>
                    <a:lstStyle/>
                    <a:p>
                      <a:pPr algn="l"/>
                      <a:r>
                        <a:rPr lang="en-US" sz="2000" b="0" dirty="0" smtClean="0"/>
                        <a:t>Over-fitting: the model responds to noise and outliers</a:t>
                      </a:r>
                      <a:endParaRPr lang="en-US" sz="2000" b="0" dirty="0"/>
                    </a:p>
                  </a:txBody>
                  <a:tcPr/>
                </a:tc>
                <a:tc>
                  <a:txBody>
                    <a:bodyPr/>
                    <a:lstStyle/>
                    <a:p>
                      <a:pPr algn="l"/>
                      <a:r>
                        <a:rPr lang="en-US" sz="2000" b="0" dirty="0" smtClean="0"/>
                        <a:t>Outlier that makes a linear model look exponential</a:t>
                      </a:r>
                      <a:endParaRPr lang="en-US" sz="2000" b="0" dirty="0"/>
                    </a:p>
                  </a:txBody>
                  <a:tcPr/>
                </a:tc>
              </a:tr>
              <a:tr h="809574">
                <a:tc>
                  <a:txBody>
                    <a:bodyPr/>
                    <a:lstStyle/>
                    <a:p>
                      <a:r>
                        <a:rPr lang="en-US" sz="2000" dirty="0" smtClean="0"/>
                        <a:t>Irreducible</a:t>
                      </a:r>
                      <a:endParaRPr lang="en-US" sz="2000" dirty="0"/>
                    </a:p>
                  </a:txBody>
                  <a:tcPr/>
                </a:tc>
                <a:tc>
                  <a:txBody>
                    <a:bodyPr/>
                    <a:lstStyle/>
                    <a:p>
                      <a:pPr algn="l"/>
                      <a:r>
                        <a:rPr lang="en-US" sz="2000" b="0" dirty="0" smtClean="0"/>
                        <a:t>There</a:t>
                      </a:r>
                      <a:r>
                        <a:rPr lang="en-US" sz="2000" b="0" baseline="0" dirty="0" smtClean="0"/>
                        <a:t> is randomness in the data</a:t>
                      </a:r>
                      <a:endParaRPr lang="en-US" sz="2000" b="0" dirty="0"/>
                    </a:p>
                  </a:txBody>
                  <a:tcPr/>
                </a:tc>
                <a:tc>
                  <a:txBody>
                    <a:bodyPr/>
                    <a:lstStyle/>
                    <a:p>
                      <a:pPr algn="l"/>
                      <a:r>
                        <a:rPr lang="en-US" sz="2000" b="0" dirty="0" smtClean="0"/>
                        <a:t>Predicting</a:t>
                      </a:r>
                      <a:r>
                        <a:rPr lang="en-US" sz="2000" b="0" baseline="0" dirty="0" smtClean="0"/>
                        <a:t> someone’s surname from their first name</a:t>
                      </a:r>
                      <a:endParaRPr lang="en-US" sz="2000" b="0" dirty="0"/>
                    </a:p>
                  </a:txBody>
                  <a:tcPr/>
                </a:tc>
              </a:tr>
            </a:tbl>
          </a:graphicData>
        </a:graphic>
      </p:graphicFrame>
    </p:spTree>
    <p:extLst>
      <p:ext uri="{BB962C8B-B14F-4D97-AF65-F5344CB8AC3E}">
        <p14:creationId xmlns:p14="http://schemas.microsoft.com/office/powerpoint/2010/main" val="2077454451"/>
      </p:ext>
    </p:extLst>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68" name="Shape 16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69" name="Shape 16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0" name="Shape 17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1" name="Shape 171"/>
          <p:cNvSpPr>
            <a:spLocks noGrp="1"/>
          </p:cNvSpPr>
          <p:nvPr>
            <p:ph type="sldNum" sz="quarter" idx="2"/>
          </p:nvPr>
        </p:nvSpPr>
        <p:spPr>
          <a:xfrm>
            <a:off x="8685361" y="514350"/>
            <a:ext cx="183853" cy="3429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sp>
        <p:nvSpPr>
          <p:cNvPr id="172" name="Shape 172"/>
          <p:cNvSpPr>
            <a:spLocks noGrp="1"/>
          </p:cNvSpPr>
          <p:nvPr>
            <p:ph type="title"/>
          </p:nvPr>
        </p:nvSpPr>
        <p:spPr>
          <a:prstGeom prst="rect">
            <a:avLst/>
          </a:prstGeom>
        </p:spPr>
        <p:txBody>
          <a:bodyPr/>
          <a:lstStyle/>
          <a:p>
            <a:r>
              <a:t>TRAINING ERROR</a:t>
            </a:r>
          </a:p>
        </p:txBody>
      </p:sp>
      <p:sp>
        <p:nvSpPr>
          <p:cNvPr id="173" name="Shape 173"/>
          <p:cNvSpPr/>
          <p:nvPr/>
        </p:nvSpPr>
        <p:spPr>
          <a:xfrm>
            <a:off x="623608" y="1107609"/>
            <a:ext cx="6592774" cy="387096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3000" b="0">
                <a:uFillTx/>
              </a:defRPr>
            </a:pPr>
            <a:r>
              <a:rPr i="1" dirty="0"/>
              <a:t>Q: What’s wrong with training error?</a:t>
            </a:r>
          </a:p>
          <a:p>
            <a:pPr algn="l" defTabSz="914400">
              <a:lnSpc>
                <a:spcPct val="120000"/>
              </a:lnSpc>
              <a:defRPr sz="2000" b="0">
                <a:uFillTx/>
              </a:defRPr>
            </a:pPr>
            <a:endParaRPr i="1" dirty="0"/>
          </a:p>
          <a:p>
            <a:pPr algn="l" defTabSz="914400">
              <a:lnSpc>
                <a:spcPct val="120000"/>
              </a:lnSpc>
              <a:defRPr sz="2000" b="0">
                <a:uFillTx/>
              </a:defRPr>
            </a:pPr>
            <a:r>
              <a:rPr i="1" dirty="0"/>
              <a:t>Thought experiment:</a:t>
            </a:r>
          </a:p>
          <a:p>
            <a:pPr algn="l" defTabSz="914400">
              <a:lnSpc>
                <a:spcPct val="120000"/>
              </a:lnSpc>
              <a:defRPr sz="2000" b="0">
                <a:uFillTx/>
              </a:defRPr>
            </a:pPr>
            <a:endParaRPr i="1" dirty="0"/>
          </a:p>
          <a:p>
            <a:pPr algn="l" defTabSz="914400">
              <a:lnSpc>
                <a:spcPct val="120000"/>
              </a:lnSpc>
              <a:defRPr sz="2000" b="0">
                <a:uFillTx/>
              </a:defRPr>
            </a:pPr>
            <a:r>
              <a:rPr i="1" dirty="0"/>
              <a:t>Suppose we train our model using the entire dataset.</a:t>
            </a:r>
          </a:p>
          <a:p>
            <a:pPr algn="l" defTabSz="914400">
              <a:lnSpc>
                <a:spcPct val="120000"/>
              </a:lnSpc>
              <a:defRPr sz="2000" b="0">
                <a:uFillTx/>
              </a:defRPr>
            </a:pPr>
            <a:endParaRPr i="1" dirty="0"/>
          </a:p>
          <a:p>
            <a:pPr algn="l" defTabSz="914400">
              <a:lnSpc>
                <a:spcPct val="120000"/>
              </a:lnSpc>
              <a:defRPr sz="2000" b="0">
                <a:uFillTx/>
              </a:defRPr>
            </a:pPr>
            <a:r>
              <a:rPr i="1" dirty="0"/>
              <a:t>Q: How low can we push the training error?</a:t>
            </a:r>
          </a:p>
          <a:p>
            <a:pPr marL="342900" indent="-342900" algn="l" defTabSz="914400">
              <a:lnSpc>
                <a:spcPct val="120000"/>
              </a:lnSpc>
              <a:buSzPct val="100000"/>
              <a:buFont typeface="Helvetica"/>
              <a:buChar char="-"/>
              <a:defRPr sz="2000" b="0">
                <a:uFillTx/>
              </a:defRPr>
            </a:pPr>
            <a:r>
              <a:rPr i="1" dirty="0"/>
              <a:t>We can make the model arbitrarily complex (effectively</a:t>
            </a:r>
            <a:br>
              <a:rPr i="1" dirty="0"/>
            </a:br>
            <a:r>
              <a:rPr i="1" dirty="0"/>
              <a:t>“memorizing” the entire training set).</a:t>
            </a:r>
          </a:p>
          <a:p>
            <a:pPr algn="l" defTabSz="914400">
              <a:lnSpc>
                <a:spcPct val="120000"/>
              </a:lnSpc>
              <a:defRPr sz="2000" b="0">
                <a:uFillTx/>
              </a:defRPr>
            </a:pPr>
            <a:r>
              <a:rPr i="1" dirty="0"/>
              <a:t>A: Down to zero!</a:t>
            </a:r>
          </a:p>
        </p:txBody>
      </p:sp>
    </p:spTree>
  </p:cSld>
  <p:clrMapOvr>
    <a:masterClrMapping/>
  </p:clrMapOvr>
  <p:transition xmlns:p14="http://schemas.microsoft.com/office/powerpoint/2010/main" spd="slow"/>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3">
                                            <p:txEl>
                                              <p:pRg st="2" end="2"/>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1" nodeType="afterEffect">
                                  <p:stCondLst>
                                    <p:cond delay="0"/>
                                  </p:stCondLst>
                                  <p:iterate>
                                    <p:tmAbs val="0"/>
                                  </p:iterate>
                                  <p:childTnLst>
                                    <p:set>
                                      <p:cBhvr>
                                        <p:cTn id="9" fill="hold"/>
                                        <p:tgtEl>
                                          <p:spTgt spid="173">
                                            <p:txEl>
                                              <p:pRg st="3" end="3"/>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1" nodeType="clickEffect">
                                  <p:stCondLst>
                                    <p:cond delay="0"/>
                                  </p:stCondLst>
                                  <p:iterate>
                                    <p:tmAbs val="0"/>
                                  </p:iterate>
                                  <p:childTnLst>
                                    <p:set>
                                      <p:cBhvr>
                                        <p:cTn id="13" fill="hold"/>
                                        <p:tgtEl>
                                          <p:spTgt spid="173">
                                            <p:txEl>
                                              <p:pRg st="4" end="4"/>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1" nodeType="clickEffect">
                                  <p:stCondLst>
                                    <p:cond delay="0"/>
                                  </p:stCondLst>
                                  <p:iterate>
                                    <p:tmAbs val="0"/>
                                  </p:iterate>
                                  <p:childTnLst>
                                    <p:set>
                                      <p:cBhvr>
                                        <p:cTn id="17" fill="hold"/>
                                        <p:tgtEl>
                                          <p:spTgt spid="173">
                                            <p:txEl>
                                              <p:pRg st="5" end="5"/>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1" nodeType="afterEffect">
                                  <p:stCondLst>
                                    <p:cond delay="0"/>
                                  </p:stCondLst>
                                  <p:iterate>
                                    <p:tmAbs val="0"/>
                                  </p:iterate>
                                  <p:childTnLst>
                                    <p:set>
                                      <p:cBhvr>
                                        <p:cTn id="20" fill="hold"/>
                                        <p:tgtEl>
                                          <p:spTgt spid="17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7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7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1" build="p" bldLvl="5"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hape 175"/>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6" name="Shape 176"/>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7" name="Shape 17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8" name="Shape 17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9" name="Shape 179"/>
          <p:cNvSpPr>
            <a:spLocks noGrp="1"/>
          </p:cNvSpPr>
          <p:nvPr>
            <p:ph type="sldNum" sz="quarter" idx="2"/>
          </p:nvPr>
        </p:nvSpPr>
        <p:spPr>
          <a:xfrm>
            <a:off x="8685361" y="514350"/>
            <a:ext cx="183853" cy="3429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sp>
        <p:nvSpPr>
          <p:cNvPr id="180" name="Shape 180"/>
          <p:cNvSpPr>
            <a:spLocks noGrp="1"/>
          </p:cNvSpPr>
          <p:nvPr>
            <p:ph type="title"/>
          </p:nvPr>
        </p:nvSpPr>
        <p:spPr>
          <a:prstGeom prst="rect">
            <a:avLst/>
          </a:prstGeom>
        </p:spPr>
        <p:txBody>
          <a:bodyPr/>
          <a:lstStyle/>
          <a:p>
            <a:r>
              <a:t>TRAINING ERROR</a:t>
            </a:r>
          </a:p>
        </p:txBody>
      </p:sp>
      <p:pic>
        <p:nvPicPr>
          <p:cNvPr id="181" name="image8.png"/>
          <p:cNvPicPr>
            <a:picLocks noChangeAspect="1"/>
          </p:cNvPicPr>
          <p:nvPr/>
        </p:nvPicPr>
        <p:blipFill>
          <a:blip r:embed="rId2">
            <a:extLst/>
          </a:blip>
          <a:stretch>
            <a:fillRect/>
          </a:stretch>
        </p:blipFill>
        <p:spPr>
          <a:xfrm>
            <a:off x="757237" y="1219200"/>
            <a:ext cx="7848601" cy="3532803"/>
          </a:xfrm>
          <a:prstGeom prst="rect">
            <a:avLst/>
          </a:prstGeom>
          <a:ln w="12700">
            <a:miter lim="400000"/>
          </a:ln>
        </p:spPr>
      </p:pic>
    </p:spTree>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84" name="Shape 18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85" name="Shape 185"/>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86" name="Shape 186"/>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87" name="Shape 187"/>
          <p:cNvSpPr>
            <a:spLocks noGrp="1"/>
          </p:cNvSpPr>
          <p:nvPr>
            <p:ph type="sldNum" sz="quarter" idx="2"/>
          </p:nvPr>
        </p:nvSpPr>
        <p:spPr>
          <a:xfrm>
            <a:off x="8685361" y="514350"/>
            <a:ext cx="183853" cy="3429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sp>
        <p:nvSpPr>
          <p:cNvPr id="188" name="Shape 188"/>
          <p:cNvSpPr>
            <a:spLocks noGrp="1"/>
          </p:cNvSpPr>
          <p:nvPr>
            <p:ph type="title"/>
          </p:nvPr>
        </p:nvSpPr>
        <p:spPr>
          <a:prstGeom prst="rect">
            <a:avLst/>
          </a:prstGeom>
        </p:spPr>
        <p:txBody>
          <a:bodyPr/>
          <a:lstStyle/>
          <a:p>
            <a:r>
              <a:t>TRAINING ERROR</a:t>
            </a:r>
          </a:p>
        </p:txBody>
      </p:sp>
      <p:sp>
        <p:nvSpPr>
          <p:cNvPr id="189" name="Shape 189"/>
          <p:cNvSpPr/>
          <p:nvPr/>
        </p:nvSpPr>
        <p:spPr>
          <a:xfrm>
            <a:off x="623608" y="1057512"/>
            <a:ext cx="5886861" cy="37394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lnSpc>
                <a:spcPct val="120000"/>
              </a:lnSpc>
              <a:defRPr sz="4200" b="0">
                <a:uFillTx/>
              </a:defRPr>
            </a:pPr>
            <a:r>
              <a:rPr sz="1800" i="1" dirty="0"/>
              <a:t>Q: What’s wrong with training error?</a:t>
            </a:r>
          </a:p>
          <a:p>
            <a:pPr algn="l" defTabSz="914400">
              <a:lnSpc>
                <a:spcPct val="120000"/>
              </a:lnSpc>
              <a:defRPr sz="4200" b="0">
                <a:uFillTx/>
              </a:defRPr>
            </a:pPr>
            <a:endParaRPr sz="1800" i="1" dirty="0"/>
          </a:p>
          <a:p>
            <a:pPr algn="l" defTabSz="914400">
              <a:lnSpc>
                <a:spcPct val="120000"/>
              </a:lnSpc>
              <a:defRPr sz="4200" b="0">
                <a:uFillTx/>
              </a:defRPr>
            </a:pPr>
            <a:r>
              <a:rPr sz="1800" i="1" dirty="0"/>
              <a:t>Thought experiment:</a:t>
            </a:r>
          </a:p>
          <a:p>
            <a:pPr algn="l" defTabSz="914400">
              <a:lnSpc>
                <a:spcPct val="120000"/>
              </a:lnSpc>
              <a:defRPr sz="4200" b="0">
                <a:uFillTx/>
              </a:defRPr>
            </a:pPr>
            <a:r>
              <a:rPr sz="1800" i="1" dirty="0"/>
              <a:t>Suppose we train our model using the entire dataset.</a:t>
            </a:r>
          </a:p>
          <a:p>
            <a:pPr algn="l" defTabSz="914400">
              <a:lnSpc>
                <a:spcPct val="120000"/>
              </a:lnSpc>
              <a:defRPr sz="4200" b="0">
                <a:uFillTx/>
              </a:defRPr>
            </a:pPr>
            <a:r>
              <a:rPr sz="1800" i="1" dirty="0"/>
              <a:t>Q: How low can we push the training error?</a:t>
            </a:r>
          </a:p>
          <a:p>
            <a:pPr marL="163285" indent="-163285" algn="l" defTabSz="914400">
              <a:lnSpc>
                <a:spcPct val="120000"/>
              </a:lnSpc>
              <a:buSzPct val="100000"/>
              <a:buFont typeface="Helvetica"/>
              <a:buChar char="-"/>
              <a:defRPr sz="4200" b="0">
                <a:uFillTx/>
              </a:defRPr>
            </a:pPr>
            <a:r>
              <a:rPr sz="1800" i="1" dirty="0"/>
              <a:t>We can make the model arbitrarily complex (effectively</a:t>
            </a:r>
          </a:p>
          <a:p>
            <a:pPr lvl="1" indent="328613" algn="l" defTabSz="914400">
              <a:lnSpc>
                <a:spcPct val="120000"/>
              </a:lnSpc>
              <a:defRPr sz="4200" b="0">
                <a:uFillTx/>
              </a:defRPr>
            </a:pPr>
            <a:r>
              <a:rPr sz="1800" i="1" dirty="0"/>
              <a:t>“memorizing” the entire training set).</a:t>
            </a:r>
          </a:p>
          <a:p>
            <a:pPr algn="l" defTabSz="914400">
              <a:lnSpc>
                <a:spcPct val="120000"/>
              </a:lnSpc>
              <a:defRPr sz="4200" b="0">
                <a:uFillTx/>
              </a:defRPr>
            </a:pPr>
            <a:r>
              <a:rPr sz="1800" i="1" dirty="0"/>
              <a:t>A: Down to zero!</a:t>
            </a:r>
          </a:p>
          <a:p>
            <a:pPr algn="l" defTabSz="914400">
              <a:lnSpc>
                <a:spcPct val="120000"/>
              </a:lnSpc>
              <a:defRPr sz="4200" b="0">
                <a:uFillTx/>
              </a:defRPr>
            </a:pPr>
            <a:endParaRPr sz="1800" i="1" dirty="0"/>
          </a:p>
          <a:p>
            <a:pPr algn="l" defTabSz="914400">
              <a:lnSpc>
                <a:spcPct val="120000"/>
              </a:lnSpc>
              <a:defRPr sz="4200" b="0">
                <a:uFillTx/>
              </a:defRPr>
            </a:pPr>
            <a:r>
              <a:rPr sz="1800" i="1" dirty="0"/>
              <a:t>A: Training error is not a good estimate of </a:t>
            </a:r>
          </a:p>
          <a:p>
            <a:pPr algn="l" defTabSz="914400">
              <a:lnSpc>
                <a:spcPct val="120000"/>
              </a:lnSpc>
              <a:defRPr sz="4200" b="0">
                <a:uFillTx/>
              </a:defRPr>
            </a:pPr>
            <a:r>
              <a:rPr sz="1800" i="1" dirty="0"/>
              <a:t>accuracy beyond training data.</a:t>
            </a:r>
          </a:p>
        </p:txBody>
      </p:sp>
    </p:spTree>
  </p:cSld>
  <p:clrMapOvr>
    <a:masterClrMapping/>
  </p:clrMapOvr>
  <p:transition xmlns:p14="http://schemas.microsoft.com/office/powerpoint/2010/mai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2" name="Shape 19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3" name="Shape 19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4" name="Shape 19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5" name="Shape 195"/>
          <p:cNvSpPr>
            <a:spLocks noGrp="1"/>
          </p:cNvSpPr>
          <p:nvPr>
            <p:ph type="sldNum" sz="quarter" idx="2"/>
          </p:nvPr>
        </p:nvSpPr>
        <p:spPr>
          <a:xfrm>
            <a:off x="8685361" y="514350"/>
            <a:ext cx="183853" cy="3429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sp>
        <p:nvSpPr>
          <p:cNvPr id="196" name="Shape 196"/>
          <p:cNvSpPr>
            <a:spLocks noGrp="1"/>
          </p:cNvSpPr>
          <p:nvPr>
            <p:ph type="title"/>
          </p:nvPr>
        </p:nvSpPr>
        <p:spPr>
          <a:prstGeom prst="rect">
            <a:avLst/>
          </a:prstGeom>
        </p:spPr>
        <p:txBody>
          <a:bodyPr/>
          <a:lstStyle/>
          <a:p>
            <a:r>
              <a:t>TRAINING ERROR</a:t>
            </a:r>
          </a:p>
        </p:txBody>
      </p:sp>
      <p:sp>
        <p:nvSpPr>
          <p:cNvPr id="197" name="Shape 197"/>
          <p:cNvSpPr/>
          <p:nvPr/>
        </p:nvSpPr>
        <p:spPr>
          <a:xfrm>
            <a:off x="448503" y="1219187"/>
            <a:ext cx="8429556" cy="1126999"/>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a:bodyPr>
          <a:lstStyle>
            <a:lvl1pPr algn="l" defTabSz="914400">
              <a:lnSpc>
                <a:spcPts val="3500"/>
              </a:lnSpc>
              <a:defRPr sz="3900" cap="all">
                <a:uFillTx/>
              </a:defRPr>
            </a:lvl1pPr>
          </a:lstStyle>
          <a:p>
            <a:r>
              <a:t>Why this matters</a:t>
            </a:r>
          </a:p>
        </p:txBody>
      </p:sp>
      <p:sp>
        <p:nvSpPr>
          <p:cNvPr id="198" name="Shape 198"/>
          <p:cNvSpPr/>
          <p:nvPr/>
        </p:nvSpPr>
        <p:spPr>
          <a:xfrm>
            <a:off x="454025" y="2066445"/>
            <a:ext cx="8418512" cy="200405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l" defTabSz="914400">
              <a:lnSpc>
                <a:spcPts val="2400"/>
              </a:lnSpc>
              <a:spcBef>
                <a:spcPts val="700"/>
              </a:spcBef>
              <a:defRPr sz="2000" b="0">
                <a:uFillTx/>
              </a:defRPr>
            </a:pPr>
            <a:r>
              <a:t>The data that we are given for prediction won’t always be the end of the data we are interested in! We may not have access to all the data of interest</a:t>
            </a:r>
          </a:p>
          <a:p>
            <a:pPr algn="l" defTabSz="914400">
              <a:lnSpc>
                <a:spcPts val="2400"/>
              </a:lnSpc>
              <a:spcBef>
                <a:spcPts val="700"/>
              </a:spcBef>
              <a:defRPr sz="2000" b="0">
                <a:uFillTx/>
              </a:defRPr>
            </a:pPr>
            <a:endParaRPr/>
          </a:p>
          <a:p>
            <a:pPr algn="l" defTabSz="914400">
              <a:lnSpc>
                <a:spcPts val="2400"/>
              </a:lnSpc>
              <a:spcBef>
                <a:spcPts val="700"/>
              </a:spcBef>
              <a:defRPr sz="2000" b="0">
                <a:uFillTx/>
              </a:defRPr>
            </a:pPr>
            <a:r>
              <a:t>We will gather data and build and iterate over models however a main reason for building the model was to predict unseen test cases.</a:t>
            </a:r>
          </a:p>
        </p:txBody>
      </p:sp>
    </p:spTree>
  </p:cSld>
  <p:clrMapOvr>
    <a:masterClrMapping/>
  </p:clrMapOvr>
  <p:transition xmlns:p14="http://schemas.microsoft.com/office/powerpoint/2010/mai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p:nvPr/>
        </p:nvSpPr>
        <p:spPr>
          <a:xfrm>
            <a:off x="263524" y="1028700"/>
            <a:ext cx="6005424" cy="3962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l" defTabSz="914400">
              <a:defRPr sz="2000" b="0" i="1">
                <a:uFillTx/>
              </a:defRPr>
            </a:lvl1pPr>
          </a:lstStyle>
          <a:p>
            <a:pPr>
              <a:defRPr i="0"/>
            </a:pPr>
            <a:r>
              <a:rPr i="1"/>
              <a:t>Q: How can we make a model that generalizes well?</a:t>
            </a:r>
          </a:p>
        </p:txBody>
      </p:sp>
      <p:pic>
        <p:nvPicPr>
          <p:cNvPr id="201" name="image9.png"/>
          <p:cNvPicPr>
            <a:picLocks noChangeAspect="1"/>
          </p:cNvPicPr>
          <p:nvPr/>
        </p:nvPicPr>
        <p:blipFill>
          <a:blip r:embed="rId2">
            <a:extLst/>
          </a:blip>
          <a:stretch>
            <a:fillRect/>
          </a:stretch>
        </p:blipFill>
        <p:spPr>
          <a:xfrm>
            <a:off x="3070958" y="1638300"/>
            <a:ext cx="2145567" cy="3319272"/>
          </a:xfrm>
          <a:prstGeom prst="rect">
            <a:avLst/>
          </a:prstGeom>
          <a:ln w="12700">
            <a:miter lim="400000"/>
          </a:ln>
        </p:spPr>
      </p:pic>
      <p:sp>
        <p:nvSpPr>
          <p:cNvPr id="202" name="Shape 202"/>
          <p:cNvSpPr/>
          <p:nvPr/>
        </p:nvSpPr>
        <p:spPr>
          <a:xfrm>
            <a:off x="3675623" y="4762500"/>
            <a:ext cx="85401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dataset</a:t>
            </a:r>
          </a:p>
        </p:txBody>
      </p:sp>
      <p:sp>
        <p:nvSpPr>
          <p:cNvPr id="203" name="Shape 203"/>
          <p:cNvSpPr>
            <a:spLocks noGrp="1"/>
          </p:cNvSpPr>
          <p:nvPr>
            <p:ph type="sldNum" sz="quarter" idx="2"/>
          </p:nvPr>
        </p:nvSpPr>
        <p:spPr>
          <a:xfrm>
            <a:off x="8664575" y="548418"/>
            <a:ext cx="254001" cy="298577"/>
          </a:xfrm>
          <a:prstGeom prst="rect">
            <a:avLst/>
          </a:prstGeom>
          <a:extLst>
            <a:ext uri="{C572A759-6A51-4108-AA02-DFA0A04FC94B}">
              <ma14:wrappingTextBoxFlag xmlns:ma14="http://schemas.microsoft.com/office/mac/drawingml/2011/main" val="1"/>
            </a:ext>
          </a:extLst>
        </p:spPr>
        <p:txBody>
          <a:bodyPr wrap="square">
            <a:normAutofit/>
          </a:bodyPr>
          <a:lstStyle>
            <a:lvl1pPr>
              <a:defRPr sz="2300">
                <a:latin typeface="Trebuchet MS"/>
                <a:ea typeface="Trebuchet MS"/>
                <a:cs typeface="Trebuchet MS"/>
                <a:sym typeface="Trebuchet MS"/>
              </a:defRPr>
            </a:lvl1pPr>
          </a:lstStyle>
          <a:p>
            <a:fld id="{86CB4B4D-7CA3-9044-876B-883B54F8677D}" type="slidenum">
              <a:t>9</a:t>
            </a:fld>
            <a:endParaRPr/>
          </a:p>
        </p:txBody>
      </p:sp>
      <p:pic>
        <p:nvPicPr>
          <p:cNvPr id="204" name="image10.png"/>
          <p:cNvPicPr>
            <a:picLocks noChangeAspect="1"/>
          </p:cNvPicPr>
          <p:nvPr/>
        </p:nvPicPr>
        <p:blipFill>
          <a:blip r:embed="rId3">
            <a:extLst/>
          </a:blip>
          <a:stretch>
            <a:fillRect/>
          </a:stretch>
        </p:blipFill>
        <p:spPr>
          <a:xfrm>
            <a:off x="5830357" y="2584937"/>
            <a:ext cx="1824568" cy="1263163"/>
          </a:xfrm>
          <a:prstGeom prst="rect">
            <a:avLst/>
          </a:prstGeom>
          <a:ln w="12700">
            <a:miter lim="400000"/>
          </a:ln>
        </p:spPr>
      </p:pic>
      <p:sp>
        <p:nvSpPr>
          <p:cNvPr id="205" name="Shape 205"/>
          <p:cNvSpPr/>
          <p:nvPr/>
        </p:nvSpPr>
        <p:spPr>
          <a:xfrm>
            <a:off x="6359524" y="2977606"/>
            <a:ext cx="83820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914400">
              <a:defRPr sz="1800" b="0" i="1">
                <a:uFillTx/>
              </a:defRPr>
            </a:lvl1pPr>
          </a:lstStyle>
          <a:p>
            <a:pPr>
              <a:defRPr i="0">
                <a:latin typeface="+mn-lt"/>
                <a:ea typeface="+mn-ea"/>
                <a:cs typeface="+mn-cs"/>
                <a:sym typeface="Gill Sans"/>
              </a:defRPr>
            </a:pPr>
            <a:r>
              <a:rPr i="1">
                <a:latin typeface="+mj-lt"/>
                <a:ea typeface="+mj-ea"/>
                <a:cs typeface="+mj-cs"/>
                <a:sym typeface="Helvetica"/>
              </a:rPr>
              <a:t>model</a:t>
            </a:r>
          </a:p>
        </p:txBody>
      </p:sp>
      <p:sp>
        <p:nvSpPr>
          <p:cNvPr id="206" name="Shape 206"/>
          <p:cNvSpPr>
            <a:spLocks noGrp="1"/>
          </p:cNvSpPr>
          <p:nvPr>
            <p:ph type="title"/>
          </p:nvPr>
        </p:nvSpPr>
        <p:spPr>
          <a:xfrm>
            <a:off x="468153" y="505195"/>
            <a:ext cx="7874121" cy="1016266"/>
          </a:xfrm>
          <a:prstGeom prst="rect">
            <a:avLst/>
          </a:prstGeom>
        </p:spPr>
        <p:txBody>
          <a:bodyPr lIns="50800" tIns="50800" rIns="50800" bIns="50800"/>
          <a:lstStyle>
            <a:lvl1pPr defTabSz="584200">
              <a:lnSpc>
                <a:spcPts val="2300"/>
              </a:lnSpc>
              <a:defRPr sz="2300" cap="none">
                <a:uFill>
                  <a:solidFill>
                    <a:srgbClr val="000000"/>
                  </a:solidFill>
                </a:uFill>
              </a:defRPr>
            </a:lvl1pPr>
          </a:lstStyle>
          <a:p>
            <a:r>
              <a:t>TEST SET APPROACH</a:t>
            </a:r>
          </a:p>
        </p:txBody>
      </p:sp>
    </p:spTree>
  </p:cSld>
  <p:clrMapOvr>
    <a:masterClrMapping/>
  </p:clrMapOvr>
  <p:transition xmlns:p14="http://schemas.microsoft.com/office/powerpoint/2010/main" spd="slow"/>
</p:sld>
</file>

<file path=ppt/theme/theme1.xml><?xml version="1.0" encoding="utf-8"?>
<a:theme xmlns:a="http://schemas.openxmlformats.org/drawingml/2006/main" name="White">
  <a:themeElements>
    <a:clrScheme name="White">
      <a:dk1>
        <a:srgbClr val="000000"/>
      </a:dk1>
      <a:lt1>
        <a:srgbClr val="000000"/>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EDE"/>
        </a:solidFill>
        <a:ln w="254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EDE"/>
        </a:solidFill>
        <a:ln w="254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1085</TotalTime>
  <Words>1612</Words>
  <Application>Microsoft Macintosh PowerPoint</Application>
  <PresentationFormat>Custom</PresentationFormat>
  <Paragraphs>317</Paragraphs>
  <Slides>37</Slides>
  <Notes>0</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White</vt:lpstr>
      <vt:lpstr>DATA SCIENCE 10 WEEK PART TIME COURSE  Model Evaluation and Optimisation</vt:lpstr>
      <vt:lpstr>AGENDA</vt:lpstr>
      <vt:lpstr>Over-fitting, under-fitting and other errors</vt:lpstr>
      <vt:lpstr>Supervised Learning Challenges</vt:lpstr>
      <vt:lpstr>TRAINING ERROR</vt:lpstr>
      <vt:lpstr>TRAINING ERROR</vt:lpstr>
      <vt:lpstr>TRAINING ERROR</vt:lpstr>
      <vt:lpstr>TRAINING ERROR</vt:lpstr>
      <vt:lpstr>TEST SET APPROACH</vt:lpstr>
      <vt:lpstr>TEST SET APPROACH</vt:lpstr>
      <vt:lpstr>TEST SET APPROACH</vt:lpstr>
      <vt:lpstr>TEST SET APPROACH</vt:lpstr>
      <vt:lpstr>TEST SET APPROACH</vt:lpstr>
      <vt:lpstr>TEST SET APPROACH</vt:lpstr>
      <vt:lpstr>TEST SET APPROACH</vt:lpstr>
      <vt:lpstr>TEST SET APPROACH</vt:lpstr>
      <vt:lpstr>TEST SET APPROACH</vt:lpstr>
      <vt:lpstr>CODING IT…</vt:lpstr>
      <vt:lpstr>THE CLASSIFIER YOU HAVE TO OUT-PERFORM</vt:lpstr>
      <vt:lpstr>LAB</vt:lpstr>
      <vt:lpstr>K-folds</vt:lpstr>
      <vt:lpstr>TEST SET APPROACH</vt:lpstr>
      <vt:lpstr>TEST SET APPROACH</vt:lpstr>
      <vt:lpstr>TEST SET APPROACH</vt:lpstr>
      <vt:lpstr>CROSS VALIDATION</vt:lpstr>
      <vt:lpstr>CROSS VALIDATION</vt:lpstr>
      <vt:lpstr>CROSS VALIDATION</vt:lpstr>
      <vt:lpstr>Slightly interactive session</vt:lpstr>
      <vt:lpstr>K-FOLD Code (the manual way)</vt:lpstr>
      <vt:lpstr>K-FOLD Code (automatic)</vt:lpstr>
      <vt:lpstr>     LAB</vt:lpstr>
      <vt:lpstr>Variations you should know about</vt:lpstr>
      <vt:lpstr>Brute force search for the best   </vt:lpstr>
      <vt:lpstr>Models often have weights and parameters</vt:lpstr>
      <vt:lpstr>sklearn.grid_search.GridSearchCV</vt:lpstr>
      <vt:lpstr>In code</vt:lpstr>
      <vt:lpstr>     LAB</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11 WEEK PART TIME COURSE  Week 4 - Model Evaluation Monday 11th April 2016</dc:title>
  <cp:lastModifiedBy>Greg Baker</cp:lastModifiedBy>
  <cp:revision>21</cp:revision>
  <dcterms:modified xsi:type="dcterms:W3CDTF">2016-07-11T05:56:09Z</dcterms:modified>
</cp:coreProperties>
</file>